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9" r:id="rId12"/>
  </p:sldIdLst>
  <p:sldSz cx="9906000" cy="6858000" type="A4"/>
  <p:notesSz cx="7010400" cy="92964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ource Sans Pro" charset="0"/>
      <p:regular r:id="rId18"/>
      <p:bold r:id="rId19"/>
      <p:italic r:id="rId20"/>
      <p:boldItalic r:id="rId21"/>
    </p:embeddedFont>
    <p:embeddedFont>
      <p:font typeface="Source Sans Pro Light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4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05" marR="0" lvl="1" indent="-860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7009" marR="0" lvl="2" indent="-450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514" marR="0" lvl="3" indent="-41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4019" marR="0" lvl="4" indent="-901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2527" marR="0" lvl="5" indent="-4927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71035" marR="0" lvl="6" indent="-835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9540" marR="0" lvl="7" indent="-944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8046" marR="0" lvl="8" indent="-5346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05" marR="0" lvl="1" indent="-860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7009" marR="0" lvl="2" indent="-450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514" marR="0" lvl="3" indent="-41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4019" marR="0" lvl="4" indent="-901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2527" marR="0" lvl="5" indent="-4927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71035" marR="0" lvl="6" indent="-835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9540" marR="0" lvl="7" indent="-944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8046" marR="0" lvl="8" indent="-5346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87425" y="696912"/>
            <a:ext cx="503554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05" marR="0" lvl="1" indent="-8604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7009" marR="0" lvl="2" indent="-4509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514" marR="0" lvl="3" indent="-414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4019" marR="0" lvl="4" indent="-9019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2527" marR="0" lvl="5" indent="-4927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71035" marR="0" lvl="6" indent="-835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9540" marR="0" lvl="7" indent="-944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8046" marR="0" lvl="8" indent="-5346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05" marR="0" lvl="1" indent="-860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7009" marR="0" lvl="2" indent="-450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5514" marR="0" lvl="3" indent="-414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4019" marR="0" lvl="4" indent="-901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2527" marR="0" lvl="5" indent="-4927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71035" marR="0" lvl="6" indent="-835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9540" marR="0" lvl="7" indent="-944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8046" marR="0" lvl="8" indent="-5346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2"/>
            <a:ext cx="503554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87425" y="4432300"/>
            <a:ext cx="5035549" cy="416686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NCUC Issues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Protecting Noncommercial Uses and Users -- seek to ensure commercial interests do not override the interests of nonprofits and ordinary users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Diversity and Consumer Choice --  support a competitive domain name industry that offers Internet users innovation, quality options and affordable prices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Human Rights --  promote an approach to domain name policy that is consistent with internationally recognized human rights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Freedom of Expression -- challenge efforts to abuse the core of the Internet by censoring expression and regulating content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Privacy -- oppose efforts to use domain registration records for indiscriminate surveillance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Access to Knowledge -- advocate for protection of the global public sphere against the excessive application of intellectual property restrictions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Development -- work for policies that promote socio- economic growth and development in all areas of the world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Multilingual Internet -- support standards and practices that allow all cultures and linguistic groups to be represented in the domain name space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Global Internet Governance  --  We strive to make governance institutions accountable, promote multistakeholder participation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2"/>
            <a:ext cx="503554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181100" y="4415789"/>
            <a:ext cx="464819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2"/>
            <a:ext cx="503554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181100" y="4583710"/>
            <a:ext cx="4648199" cy="401545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2"/>
            <a:ext cx="503554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168400" y="4415789"/>
            <a:ext cx="4673600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611"/>
              </a:spcBef>
              <a:spcAft>
                <a:spcPts val="0"/>
              </a:spcAft>
              <a:buSzPct val="250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2"/>
            <a:ext cx="50355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2"/>
            <a:ext cx="50355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0" y="-67733"/>
            <a:ext cx="10085311" cy="6954089"/>
            <a:chOff x="0" y="-67733"/>
            <a:chExt cx="9309518" cy="6954089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246473"/>
              <a:ext cx="9309518" cy="6368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13"/>
            <p:cNvSpPr/>
            <p:nvPr/>
          </p:nvSpPr>
          <p:spPr>
            <a:xfrm>
              <a:off x="0" y="-67733"/>
              <a:ext cx="9309518" cy="351828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6602261"/>
              <a:ext cx="9309518" cy="284094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Shape 15"/>
          <p:cNvSpPr/>
          <p:nvPr/>
        </p:nvSpPr>
        <p:spPr>
          <a:xfrm>
            <a:off x="0" y="4130526"/>
            <a:ext cx="10085311" cy="1898497"/>
          </a:xfrm>
          <a:prstGeom prst="rect">
            <a:avLst/>
          </a:prstGeom>
          <a:solidFill>
            <a:srgbClr val="1768B1">
              <a:alpha val="83921"/>
            </a:srgbClr>
          </a:solidFill>
          <a:ln>
            <a:noFill/>
          </a:ln>
        </p:spPr>
        <p:txBody>
          <a:bodyPr lIns="95700" tIns="47850" rIns="95700" bIns="47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" y="4130526"/>
            <a:ext cx="1839272" cy="18984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5700" tIns="47850" rIns="95700" bIns="47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Shape 17" descr="ICANN_Logo_W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01" y="4566371"/>
            <a:ext cx="1357866" cy="9728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 rot="10800000" flipH="1">
            <a:off x="10" y="4130518"/>
            <a:ext cx="10085313" cy="116252"/>
          </a:xfrm>
          <a:prstGeom prst="rect">
            <a:avLst/>
          </a:prstGeom>
          <a:solidFill>
            <a:srgbClr val="0C1F24">
              <a:alpha val="35686"/>
            </a:srgbClr>
          </a:solidFill>
          <a:ln>
            <a:noFill/>
          </a:ln>
        </p:spPr>
        <p:txBody>
          <a:bodyPr lIns="95700" tIns="47850" rIns="95700" bIns="47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1425" tIns="91425" rIns="91425" bIns="91425" anchor="t" anchorCtr="0"/>
          <a:lstStyle>
            <a:lvl1pPr marL="305712" marR="0" lvl="0" indent="-912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3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1" name="Shape 21" descr="foo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" y="6318496"/>
            <a:ext cx="9914819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x="7395625" y="641498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5700" tIns="47850" rIns="95700" bIns="478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5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lang="fr-FR" sz="15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5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0" y="2110391"/>
            <a:ext cx="9965068" cy="4759070"/>
            <a:chOff x="0" y="2110371"/>
            <a:chExt cx="9198524" cy="4759070"/>
          </a:xfrm>
        </p:grpSpPr>
        <p:sp>
          <p:nvSpPr>
            <p:cNvPr id="25" name="Shape 25"/>
            <p:cNvSpPr/>
            <p:nvPr/>
          </p:nvSpPr>
          <p:spPr>
            <a:xfrm>
              <a:off x="0" y="2110371"/>
              <a:ext cx="9198524" cy="47590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65581"/>
                  </a:lnTo>
                  <a:lnTo>
                    <a:pt x="120000" y="119162"/>
                  </a:lnTo>
                  <a:lnTo>
                    <a:pt x="0" y="120000"/>
                  </a:lnTo>
                  <a:cubicBezTo>
                    <a:pt x="55" y="80186"/>
                    <a:pt x="111" y="40372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686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174865"/>
              <a:ext cx="9144000" cy="36945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lnTo>
                    <a:pt x="119999" y="120000"/>
                  </a:lnTo>
                  <a:lnTo>
                    <a:pt x="0" y="120000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1768B1">
                <a:alpha val="15686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" name="Shape 27" descr="foo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" y="6318496"/>
            <a:ext cx="9914819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7395625" y="641498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5700" tIns="47850" rIns="95700" bIns="478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lang="fr-FR"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1425" tIns="91425" rIns="91425" bIns="91425" anchor="t" anchorCtr="0"/>
          <a:lstStyle>
            <a:lvl1pPr marL="305712" marR="0" lvl="0" indent="-912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3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1425" tIns="91425" rIns="91425" bIns="91425" anchor="t" anchorCtr="0"/>
          <a:lstStyle>
            <a:lvl1pPr marL="305969" marR="0" lvl="0" indent="-1168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3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2" name="Shape 32" descr="foo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" y="6318496"/>
            <a:ext cx="9914819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7395625" y="641497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5775" tIns="47875" rIns="95775" bIns="478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lang="fr-FR"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1425" tIns="91425" rIns="91425" bIns="91425" anchor="t" anchorCtr="0"/>
          <a:lstStyle>
            <a:lvl1pPr marL="305969" marR="0" lvl="0" indent="-1168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3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0" name="Shape 40" descr="foo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" y="6318496"/>
            <a:ext cx="9914819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x="7395625" y="641497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5775" tIns="47875" rIns="95775" bIns="478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lang="fr-FR"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 l="5219" r="3872"/>
          <a:stretch/>
        </p:blipFill>
        <p:spPr>
          <a:xfrm>
            <a:off x="-66040" y="-8390"/>
            <a:ext cx="10071099" cy="68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17406" y="2377590"/>
            <a:ext cx="6777699" cy="1728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40"/>
              </a:spcBef>
              <a:buClr>
                <a:schemeClr val="lt1"/>
              </a:buClr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777573" marR="0" lvl="1" indent="-123522" algn="l" rtl="0">
              <a:spcBef>
                <a:spcPts val="580"/>
              </a:spcBef>
              <a:buClr>
                <a:schemeClr val="lt1"/>
              </a:buClr>
              <a:buSzPct val="100000"/>
              <a:buFont typeface="Arial"/>
              <a:buChar char="–"/>
              <a:def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96265" marR="0" lvl="2" indent="-85014" algn="l" rtl="0"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74769" marR="0" lvl="3" indent="-106319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3274" marR="0" lvl="4" indent="-114923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31781" marR="0" lvl="5" indent="-11083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10285" marR="0" lvl="6" indent="-106734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8793" marR="0" lvl="7" indent="-11534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7300" marR="0" lvl="8" indent="-11125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agenda2.jpg"/>
          <p:cNvPicPr preferRelativeResize="0"/>
          <p:nvPr/>
        </p:nvPicPr>
        <p:blipFill rotWithShape="1">
          <a:blip r:embed="rId2">
            <a:alphaModFix/>
          </a:blip>
          <a:srcRect l="19229" r="19888"/>
          <a:stretch/>
        </p:blipFill>
        <p:spPr>
          <a:xfrm>
            <a:off x="0" y="-2539"/>
            <a:ext cx="9906000" cy="686904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17406" y="2377590"/>
            <a:ext cx="6777699" cy="1728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40"/>
              </a:spcBef>
              <a:buClr>
                <a:schemeClr val="lt1"/>
              </a:buClr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777573" marR="0" lvl="1" indent="-123522" algn="l" rtl="0">
              <a:spcBef>
                <a:spcPts val="580"/>
              </a:spcBef>
              <a:buClr>
                <a:schemeClr val="lt1"/>
              </a:buClr>
              <a:buSzPct val="100000"/>
              <a:buFont typeface="Arial"/>
              <a:buChar char="–"/>
              <a:def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96265" marR="0" lvl="2" indent="-85014" algn="l" rtl="0"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74769" marR="0" lvl="3" indent="-106319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3274" marR="0" lvl="4" indent="-114923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31781" marR="0" lvl="5" indent="-11083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10285" marR="0" lvl="6" indent="-106734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8793" marR="0" lvl="7" indent="-11534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7300" marR="0" lvl="8" indent="-11125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 descr="agenda3.jpg"/>
          <p:cNvPicPr preferRelativeResize="0"/>
          <p:nvPr/>
        </p:nvPicPr>
        <p:blipFill rotWithShape="1">
          <a:blip r:embed="rId2">
            <a:alphaModFix/>
          </a:blip>
          <a:srcRect l="19206" r="19518"/>
          <a:stretch/>
        </p:blipFill>
        <p:spPr>
          <a:xfrm>
            <a:off x="11" y="0"/>
            <a:ext cx="9918979" cy="687685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17406" y="2377590"/>
            <a:ext cx="6777699" cy="1728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40"/>
              </a:spcBef>
              <a:buClr>
                <a:schemeClr val="lt1"/>
              </a:buClr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777573" marR="0" lvl="1" indent="-123522" algn="l" rtl="0">
              <a:spcBef>
                <a:spcPts val="580"/>
              </a:spcBef>
              <a:buClr>
                <a:schemeClr val="lt1"/>
              </a:buClr>
              <a:buSzPct val="100000"/>
              <a:buFont typeface="Arial"/>
              <a:buChar char="–"/>
              <a:def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96265" marR="0" lvl="2" indent="-85014" algn="l" rtl="0"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74769" marR="0" lvl="3" indent="-106319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3274" marR="0" lvl="4" indent="-114923" algn="l" rtl="0">
              <a:spcBef>
                <a:spcPts val="420"/>
              </a:spcBef>
              <a:buClr>
                <a:schemeClr val="lt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31781" marR="0" lvl="5" indent="-11083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10285" marR="0" lvl="6" indent="-106734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8793" marR="0" lvl="7" indent="-11534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7300" marR="0" lvl="8" indent="-11125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uc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uc.org/participate/become-a-member/" TargetMode="External"/><Relationship Id="rId4" Type="http://schemas.openxmlformats.org/officeDocument/2006/relationships/hyperlink" Target="mailto:ncuc@ncuc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2054225" y="3657600"/>
            <a:ext cx="7432675" cy="22339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NCUC Africa Members First Regional Webinar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Ines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Hfaiedh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Africa Representative in NCUC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Executive </a:t>
            </a:r>
            <a:r>
              <a:rPr lang="en-US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Committe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7499"/>
              </a:lnSpc>
              <a:spcBef>
                <a:spcPts val="0"/>
              </a:spcBef>
              <a:buNone/>
            </a:pPr>
            <a:endParaRPr lang="en-US"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2054225" y="5399103"/>
            <a:ext cx="341312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Monday</a:t>
            </a:r>
            <a:r>
              <a:rPr lang="fr-FR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r>
              <a:rPr lang="fr-FR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02</a:t>
            </a:r>
            <a:r>
              <a:rPr lang="fr-FR" sz="2000" baseline="30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fr-FR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2017</a:t>
            </a:r>
            <a:endParaRPr lang="fr-FR"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680577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5775" tIns="47875" rIns="95775" bIns="47875" anchor="t" anchorCtr="0">
            <a:noAutofit/>
          </a:bodyPr>
          <a:lstStyle/>
          <a:p>
            <a:pPr marL="305969" marR="0" lvl="0" indent="-1168" algn="l" rtl="0">
              <a:lnSpc>
                <a:spcPct val="130281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fr-FR" sz="32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Executive</a:t>
            </a:r>
            <a:r>
              <a:rPr lang="fr-FR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Committee</a:t>
            </a:r>
            <a:r>
              <a:rPr lang="fr-F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Points of contact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30200" y="678341"/>
            <a:ext cx="8839199" cy="5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 descr="NCUC executive committe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8075" y="678350"/>
            <a:ext cx="4833000" cy="55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5700" tIns="47850" rIns="95700" bIns="47850" anchor="t" anchorCtr="0">
            <a:noAutofit/>
          </a:bodyPr>
          <a:lstStyle/>
          <a:p>
            <a:pPr marL="305712" marR="0" lvl="0" indent="-912" algn="l" rtl="0">
              <a:lnSpc>
                <a:spcPct val="11580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Thank You!</a:t>
            </a:r>
          </a:p>
        </p:txBody>
      </p:sp>
      <p:sp>
        <p:nvSpPr>
          <p:cNvPr id="143" name="Shape 143"/>
          <p:cNvSpPr/>
          <p:nvPr/>
        </p:nvSpPr>
        <p:spPr>
          <a:xfrm>
            <a:off x="432404" y="1024200"/>
            <a:ext cx="9021536" cy="2772709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Website: </a:t>
            </a:r>
            <a:r>
              <a:rPr lang="fr-FR" sz="24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http://www.ncuc.org/</a:t>
            </a:r>
            <a:r>
              <a:rPr lang="fr-F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Twitter: @NCUC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Contact: </a:t>
            </a:r>
            <a:r>
              <a:rPr lang="fr-FR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ncuc@ncuc.org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Join: </a:t>
            </a:r>
            <a:r>
              <a:rPr lang="fr-FR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http://www.ncuc.org/join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5700" tIns="47850" rIns="95700" bIns="47850" anchor="t" anchorCtr="0">
            <a:noAutofit/>
          </a:bodyPr>
          <a:lstStyle/>
          <a:p>
            <a:pPr marL="305712" marR="0" lvl="0" indent="-912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fr-FR"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is NCUC in ICANN Governance System?</a:t>
            </a:r>
          </a:p>
        </p:txBody>
      </p:sp>
      <p:sp>
        <p:nvSpPr>
          <p:cNvPr id="64" name="Shape 64"/>
          <p:cNvSpPr/>
          <p:nvPr/>
        </p:nvSpPr>
        <p:spPr>
          <a:xfrm>
            <a:off x="363625" y="933050"/>
            <a:ext cx="8549700" cy="553110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 anchor="t" anchorCtr="0">
            <a:noAutofit/>
          </a:bodyPr>
          <a:lstStyle/>
          <a:p>
            <a:pPr marL="342077" marR="0" lvl="0" indent="-34207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 </a:t>
            </a:r>
            <a:r>
              <a:rPr lang="fr-FR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constituency</a:t>
            </a:r>
          </a:p>
          <a:p>
            <a:pPr marR="0" lvl="0" algn="l" rtl="0">
              <a:spcBef>
                <a:spcPts val="0"/>
              </a:spcBef>
              <a:buNone/>
            </a:pP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077" marR="0" lvl="0" indent="-34207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Stakeholder Group is Noncommercial Stakeholder Group (</a:t>
            </a:r>
            <a:r>
              <a:rPr lang="fr-FR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NCSG</a:t>
            </a:r>
            <a:r>
              <a:rPr lang="fr-F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</a:p>
          <a:p>
            <a:pPr marR="0" lvl="0" algn="l" rtl="0">
              <a:spcBef>
                <a:spcPts val="0"/>
              </a:spcBef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077" marR="0" lvl="0" indent="-34207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contribute to ICANN policy through various ways, mainly:</a:t>
            </a:r>
          </a:p>
          <a:p>
            <a:pPr marR="0" lvl="0" algn="l" rtl="0">
              <a:spcBef>
                <a:spcPts val="0"/>
              </a:spcBef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99085" marR="0" lvl="2" indent="-34658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statements</a:t>
            </a:r>
          </a:p>
          <a:p>
            <a:pPr marL="914400" marR="0" lvl="0" indent="0" algn="l" rtl="0">
              <a:spcBef>
                <a:spcPts val="0"/>
              </a:spcBef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99085" marR="0" lvl="2" indent="-34658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making groups </a:t>
            </a:r>
          </a:p>
          <a:p>
            <a:pPr marL="914400" marR="0" lvl="0" indent="0" algn="l" rtl="0">
              <a:spcBef>
                <a:spcPts val="0"/>
              </a:spcBef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99086" marR="0" lvl="2" indent="-34658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for elections </a:t>
            </a: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fr-F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Councilors at the Generic</a:t>
            </a:r>
            <a:r>
              <a:rPr lang="fr-FR" sz="25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Supporting Organization (GNSO) Council.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99086" marR="0" lvl="2" indent="-346586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0" y="38645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5700" tIns="47850" rIns="95700" bIns="47850" anchor="t" anchorCtr="0">
            <a:noAutofit/>
          </a:bodyPr>
          <a:lstStyle/>
          <a:p>
            <a:pPr marL="305712" marR="0" lvl="0" indent="-912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fr-FR"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 NCUC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749300"/>
            <a:ext cx="7175499" cy="503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5700" tIns="47850" rIns="95700" bIns="47850" anchor="t" anchorCtr="0">
            <a:noAutofit/>
          </a:bodyPr>
          <a:lstStyle/>
          <a:p>
            <a:pPr marL="305712" marR="0" lvl="0" indent="-912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fr-FR" sz="3400" b="0" i="0" u="none" strike="noStrike" cap="none" dirty="0" err="1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African</a:t>
            </a:r>
            <a:r>
              <a:rPr lang="fr-FR" sz="3400" b="0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fr-FR" sz="3400" b="0" i="0" u="none" strike="noStrike" cap="none" dirty="0" err="1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Regional</a:t>
            </a:r>
            <a:r>
              <a:rPr lang="fr-FR" sz="3400" b="0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Perspective</a:t>
            </a:r>
            <a:endParaRPr sz="3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371600" y="2798058"/>
            <a:ext cx="7286624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fr-FR" sz="2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fr-FR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NCUC </a:t>
            </a:r>
            <a:r>
              <a:rPr lang="fr-FR" sz="2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fr-FR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1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African</a:t>
            </a:r>
            <a:r>
              <a:rPr lang="fr-FR" sz="2800" b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noncommercial</a:t>
            </a:r>
            <a:r>
              <a:rPr lang="fr-FR" sz="2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1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lang="fr-FR" sz="2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rights</a:t>
            </a:r>
            <a:r>
              <a:rPr lang="fr-FR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2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domain</a:t>
            </a:r>
            <a:r>
              <a:rPr lang="fr-FR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r>
              <a:rPr lang="fr-FR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5700" tIns="47850" rIns="95700" bIns="47850" anchor="t" anchorCtr="0">
            <a:noAutofit/>
          </a:bodyPr>
          <a:lstStyle/>
          <a:p>
            <a:pPr marL="305712" marR="0" lvl="0" indent="-912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fr-FR" sz="3400" b="0" i="0" u="none" strike="noStrike" cap="none" dirty="0" err="1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African</a:t>
            </a:r>
            <a:r>
              <a:rPr lang="fr-FR" sz="3400" b="0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DNS </a:t>
            </a:r>
            <a:r>
              <a:rPr lang="fr-FR" sz="34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</a:t>
            </a:r>
            <a:r>
              <a:rPr lang="fr-FR" sz="3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r-FR" sz="34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Study</a:t>
            </a:r>
            <a:r>
              <a:rPr lang="fr-FR" sz="3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Issues </a:t>
            </a:r>
            <a:r>
              <a:rPr lang="fr-FR" sz="1400" b="0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(10th March 2017)</a:t>
            </a:r>
            <a:endParaRPr lang="fr-FR" sz="14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3844" y="928670"/>
            <a:ext cx="88583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b="1" dirty="0" smtClean="0"/>
              <a:t>Methodology: </a:t>
            </a:r>
          </a:p>
          <a:p>
            <a:pPr marL="342900" indent="-342900"/>
            <a:endParaRPr lang="en-GB" sz="2800" b="1" dirty="0" smtClean="0"/>
          </a:p>
          <a:p>
            <a:r>
              <a:rPr lang="en-US" sz="2000" dirty="0" smtClean="0"/>
              <a:t>“A response rate of 22% was received (a total of 308 questionnaires were completed by 209 targeted respondents”.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2. The African Ecosystem</a:t>
            </a:r>
          </a:p>
          <a:p>
            <a:endParaRPr lang="en-US" dirty="0" smtClean="0"/>
          </a:p>
          <a:p>
            <a:r>
              <a:rPr lang="en-US" sz="2000" dirty="0" smtClean="0"/>
              <a:t>- Access: Africa is lagging behind other regions in relation to Internet access with an average penetration of 28.7% compared to a world average of 50.1%</a:t>
            </a:r>
          </a:p>
          <a:p>
            <a:r>
              <a:rPr lang="en-US" sz="2000" dirty="0" smtClean="0"/>
              <a:t>- Lack of infrastructure</a:t>
            </a:r>
          </a:p>
          <a:p>
            <a:pPr>
              <a:buFontTx/>
              <a:buChar char="-"/>
            </a:pPr>
            <a:r>
              <a:rPr lang="en-US" sz="2000" dirty="0" smtClean="0"/>
              <a:t>Focused on big cities</a:t>
            </a:r>
          </a:p>
          <a:p>
            <a:pPr>
              <a:buFontTx/>
              <a:buChar char="-"/>
            </a:pPr>
            <a:r>
              <a:rPr lang="en-US" sz="2000" dirty="0" smtClean="0"/>
              <a:t> High access costs</a:t>
            </a:r>
          </a:p>
          <a:p>
            <a:pPr>
              <a:buFontTx/>
              <a:buChar char="-"/>
            </a:pPr>
            <a:r>
              <a:rPr lang="en-US" sz="2000" dirty="0" smtClean="0"/>
              <a:t> Lack of local content, </a:t>
            </a:r>
            <a:r>
              <a:rPr lang="en-US" sz="2000" dirty="0" err="1" smtClean="0"/>
              <a:t>ie</a:t>
            </a:r>
            <a:r>
              <a:rPr lang="en-US" sz="2000" dirty="0" smtClean="0"/>
              <a:t>, in African languages.</a:t>
            </a:r>
          </a:p>
          <a:p>
            <a:pPr>
              <a:buFontTx/>
              <a:buChar char="-"/>
            </a:pPr>
            <a:r>
              <a:rPr lang="en-US" sz="2000" dirty="0" smtClean="0"/>
              <a:t>very small number of ICANN accredited </a:t>
            </a:r>
            <a:r>
              <a:rPr lang="fr-FR" sz="2000" dirty="0" err="1" smtClean="0"/>
              <a:t>Registrars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pPr algn="r"/>
            <a:r>
              <a:rPr lang="en-US" sz="2000" dirty="0" smtClean="0">
                <a:solidFill>
                  <a:srgbClr val="00B050"/>
                </a:solidFill>
              </a:rPr>
              <a:t>https://www.icann.org/en/system/files/files/africa-dns-market-study-final-06jun17-en.pdf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5700" tIns="47850" rIns="95700" bIns="47850" anchor="t" anchorCtr="0">
            <a:noAutofit/>
          </a:bodyPr>
          <a:lstStyle/>
          <a:p>
            <a:pPr marL="305712" marR="0" lvl="0" indent="-912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fr-FR" dirty="0" err="1"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fr-FR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NCUC help </a:t>
            </a:r>
            <a:r>
              <a:rPr lang="fr-FR" dirty="0" err="1"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latin typeface="Calibri"/>
                <a:ea typeface="Calibri"/>
                <a:cs typeface="Calibri"/>
                <a:sym typeface="Calibri"/>
              </a:rPr>
              <a:t>those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 smtClean="0">
                <a:latin typeface="Calibri"/>
                <a:ea typeface="Calibri"/>
                <a:cs typeface="Calibri"/>
                <a:sym typeface="Calibri"/>
              </a:rPr>
              <a:t>Africa</a:t>
            </a:r>
            <a:r>
              <a:rPr lang="fr-FR" dirty="0" smtClean="0">
                <a:latin typeface="Calibri"/>
                <a:ea typeface="Calibri"/>
                <a:cs typeface="Calibri"/>
                <a:sym typeface="Calibri"/>
              </a:rPr>
              <a:t> DNS 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Issues</a:t>
            </a:r>
            <a:r>
              <a:rPr lang="fr-FR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   </a:t>
            </a:r>
            <a:r>
              <a:rPr lang="fr-FR" sz="3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 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p</a:t>
            </a:r>
          </a:p>
        </p:txBody>
      </p:sp>
      <p:sp>
        <p:nvSpPr>
          <p:cNvPr id="101" name="Shape 101"/>
          <p:cNvSpPr/>
          <p:nvPr/>
        </p:nvSpPr>
        <p:spPr>
          <a:xfrm>
            <a:off x="419100" y="836186"/>
            <a:ext cx="8508999" cy="5139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fr-F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</a:t>
            </a: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lang="fr-F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policies related to </a:t>
            </a:r>
            <a:r>
              <a:rPr lang="fr-FR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generic</a:t>
            </a:r>
            <a:r>
              <a:rPr lang="fr-F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domain names by advancing these </a:t>
            </a: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</a:t>
            </a:r>
            <a:r>
              <a:rPr lang="fr-F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957010" marR="0" lvl="4" indent="-34741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Freedom of Expression/ Access to Knowledge</a:t>
            </a:r>
          </a:p>
          <a:p>
            <a:pPr marL="957010" marR="0" lvl="4" indent="-34741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 and Data Protection </a:t>
            </a:r>
          </a:p>
          <a:p>
            <a:pPr marL="957010" marR="0" lvl="4" indent="-34741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Rights</a:t>
            </a:r>
          </a:p>
          <a:p>
            <a:pPr marL="957010" marR="0" lvl="4" indent="-34741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Internet Governance </a:t>
            </a:r>
          </a:p>
          <a:p>
            <a:pPr marL="957010" marR="0" lvl="4" indent="-34741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</a:t>
            </a:r>
          </a:p>
          <a:p>
            <a:pPr marL="9144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266700" y="998870"/>
            <a:ext cx="9144000" cy="3882369"/>
          </a:xfrm>
          <a:prstGeom prst="rect">
            <a:avLst/>
          </a:prstGeom>
          <a:noFill/>
          <a:ln>
            <a:noFill/>
          </a:ln>
        </p:spPr>
        <p:txBody>
          <a:bodyPr lIns="95775" tIns="47875" rIns="95775" bIns="47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knowledge/Freedom of Expression and trademarks</a:t>
            </a:r>
          </a:p>
          <a:p>
            <a:pPr marL="837685" marR="0" lvl="1" indent="-3677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Tension between freedom of expression and trademark right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marL="0" marR="0" lvl="0" indent="0" algn="l" rtl="0">
              <a:spcBef>
                <a:spcPts val="628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Example:</a:t>
            </a:r>
          </a:p>
          <a:p>
            <a:pPr marL="457200" lvl="0" indent="-381000">
              <a:spcBef>
                <a:spcPts val="0"/>
              </a:spcBef>
              <a:buSzPct val="100000"/>
              <a:buFont typeface="Calibri"/>
              <a:buChar char="❏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 When people want to register what somebody else considers their trademark in a domain name.  </a:t>
            </a:r>
          </a:p>
          <a:p>
            <a:pPr marL="457200" lvl="0" indent="-381000">
              <a:spcBef>
                <a:spcPts val="0"/>
              </a:spcBef>
              <a:buSzPct val="100000"/>
              <a:buFont typeface="Calibri"/>
              <a:buChar char="❏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The domain name might be used in ways that have nothing to do with the trademark.   </a:t>
            </a:r>
          </a:p>
          <a:p>
            <a:pPr marL="457200" lvl="0" indent="-381000">
              <a:spcBef>
                <a:spcPts val="0"/>
              </a:spcBef>
              <a:buSzPct val="100000"/>
              <a:buFont typeface="Calibri"/>
              <a:buChar char="❏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Yet, trademark owners of course want to protect their marks.  </a:t>
            </a:r>
          </a:p>
          <a:p>
            <a:pPr lvl="0" rtl="0">
              <a:spcBef>
                <a:spcPts val="0"/>
              </a:spcBef>
              <a:buNone/>
            </a:pP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-7477"/>
            <a:ext cx="9906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lIns="95775" tIns="47875" rIns="95775" bIns="47875" anchor="t" anchorCtr="0">
            <a:noAutofit/>
          </a:bodyPr>
          <a:lstStyle/>
          <a:p>
            <a:pPr marL="305969" marR="0" lvl="0" indent="-1168" algn="l" rtl="0">
              <a:lnSpc>
                <a:spcPct val="122617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fr-FR"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Topics NCUC Works 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0" y="-7478"/>
            <a:ext cx="9906000" cy="71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342125" y="917500"/>
            <a:ext cx="9112800" cy="51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628"/>
              </a:spcBef>
              <a:buSzPct val="100000"/>
              <a:buFont typeface="Calibri"/>
              <a:buChar char="●"/>
            </a:pPr>
            <a:r>
              <a:rPr lang="fr-FR" sz="2400" b="1">
                <a:latin typeface="Calibri"/>
                <a:ea typeface="Calibri"/>
                <a:cs typeface="Calibri"/>
                <a:sym typeface="Calibri"/>
              </a:rPr>
              <a:t>Seeking balance in domain policy and dispute resolution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:  Particularly through the development of the Uniform Domain Name Resolution process (UDRP), the Uniform Rapid Suspension policy (URS), and the new gTLD program.</a:t>
            </a:r>
          </a:p>
          <a:p>
            <a:pPr lvl="0" algn="just" rtl="0">
              <a:spcBef>
                <a:spcPts val="628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28"/>
              </a:spcBef>
              <a:buNone/>
            </a:pPr>
            <a:r>
              <a:rPr lang="fr-FR" sz="2400" b="1">
                <a:latin typeface="Calibri"/>
                <a:ea typeface="Calibri"/>
                <a:cs typeface="Calibri"/>
                <a:sym typeface="Calibri"/>
              </a:rPr>
              <a:t>Example: </a:t>
            </a:r>
          </a:p>
          <a:p>
            <a:pPr marL="457200" lvl="0" indent="-381000" algn="just" rtl="0">
              <a:spcBef>
                <a:spcPts val="0"/>
              </a:spcBef>
              <a:buSzPct val="100000"/>
              <a:buFont typeface="Calibri"/>
              <a:buChar char="❏"/>
            </a:pPr>
            <a:r>
              <a:rPr lang="fr-FR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Domain name registrants in the region usually suffer from lack of having an effective dispute resolution mechanism in place. </a:t>
            </a:r>
          </a:p>
          <a:p>
            <a:pPr lvl="0" algn="just" rtl="0">
              <a:spcBef>
                <a:spcPts val="0"/>
              </a:spcBef>
              <a:buNone/>
            </a:pPr>
            <a:endParaRPr sz="24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spcBef>
                <a:spcPts val="0"/>
              </a:spcBef>
              <a:buNone/>
            </a:pPr>
            <a:endParaRPr sz="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buSzPct val="100000"/>
              <a:buFont typeface="Calibri"/>
              <a:buChar char="❏"/>
            </a:pPr>
            <a:r>
              <a:rPr lang="fr-FR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Intellectual Property Rights overreach that tends to exclude others</a:t>
            </a:r>
          </a:p>
          <a:p>
            <a:pPr lvl="0" algn="just" rtl="0">
              <a:spcBef>
                <a:spcPts val="0"/>
              </a:spcBef>
              <a:buNone/>
            </a:pPr>
            <a:endParaRPr sz="24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spcBef>
                <a:spcPts val="0"/>
              </a:spcBef>
              <a:buNone/>
            </a:pPr>
            <a:endParaRPr sz="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buSzPct val="100000"/>
              <a:buFont typeface="Calibri"/>
              <a:buChar char="❏"/>
            </a:pPr>
            <a:r>
              <a:rPr lang="fr-FR" sz="24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fr-FR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Intellectual Property lacks enough safeguards like enforced laws</a:t>
            </a:r>
          </a:p>
          <a:p>
            <a:pPr lvl="0" algn="just">
              <a:spcBef>
                <a:spcPts val="0"/>
              </a:spcBef>
              <a:buNone/>
            </a:pPr>
            <a:r>
              <a:rPr lang="fr-FR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0" y="-7478"/>
            <a:ext cx="9906000" cy="71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497625" y="1368500"/>
            <a:ext cx="9221700" cy="41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/>
            </a:r>
            <a:br>
              <a:rPr lang="fr-FR"/>
            </a:br>
            <a:endParaRPr lang="fr-FR"/>
          </a:p>
          <a:p>
            <a:pPr lvl="0" rtl="0">
              <a:spcBef>
                <a:spcPts val="628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Privacy, ICANN and WHOIS</a:t>
            </a:r>
          </a:p>
          <a:p>
            <a:pPr marL="821405" lvl="1" indent="-351505" rtl="0">
              <a:spcBef>
                <a:spcPts val="628"/>
              </a:spcBef>
              <a:buClr>
                <a:schemeClr val="dk1"/>
              </a:buClr>
              <a:buSzPct val="119999"/>
              <a:buChar char="•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 - treatment of registrant data (those that register </a:t>
            </a:r>
            <a:r>
              <a:rPr lang="fr-FR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www.example.com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</a:p>
          <a:p>
            <a:pPr marL="821405" lvl="1" indent="-351505" rtl="0">
              <a:spcBef>
                <a:spcPts val="628"/>
              </a:spcBef>
              <a:buClr>
                <a:schemeClr val="dk1"/>
              </a:buClr>
              <a:buSzPct val="119999"/>
              <a:buChar char="•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recommend privacy protections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engage with discussions on data protection regulations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580</Words>
  <PresentationFormat>Format A4 (210 x 297 mm)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Source Sans Pro</vt:lpstr>
      <vt:lpstr>Source Sans Pro Light</vt:lpstr>
      <vt:lpstr>Office Theme</vt:lpstr>
      <vt:lpstr>Diapositive 1</vt:lpstr>
      <vt:lpstr>Where is NCUC in ICANN Governance System?</vt:lpstr>
      <vt:lpstr>Find NCUC</vt:lpstr>
      <vt:lpstr>African  Regional Perspective</vt:lpstr>
      <vt:lpstr>African DNS Market Study: Issues (10th March 2017)</vt:lpstr>
      <vt:lpstr>How can NCUC help address those Africa DNS Issues?   Te p</vt:lpstr>
      <vt:lpstr>Topics NCUC Works on</vt:lpstr>
      <vt:lpstr>Diapositive 8</vt:lpstr>
      <vt:lpstr>Diapositive 9</vt:lpstr>
      <vt:lpstr>Executive Committee and Points of contact</vt:lpstr>
      <vt:lpstr>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hp</cp:lastModifiedBy>
  <cp:revision>10</cp:revision>
  <dcterms:modified xsi:type="dcterms:W3CDTF">2017-10-02T14:35:29Z</dcterms:modified>
</cp:coreProperties>
</file>