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1" r:id="rId6"/>
    <p:sldId id="264" r:id="rId7"/>
    <p:sldId id="262" r:id="rId8"/>
    <p:sldId id="274" r:id="rId9"/>
    <p:sldId id="357" r:id="rId10"/>
    <p:sldId id="276" r:id="rId11"/>
    <p:sldId id="265" r:id="rId12"/>
    <p:sldId id="298" r:id="rId13"/>
    <p:sldId id="359" r:id="rId14"/>
    <p:sldId id="279" r:id="rId15"/>
    <p:sldId id="360" r:id="rId16"/>
    <p:sldId id="361" r:id="rId17"/>
    <p:sldId id="356" r:id="rId18"/>
    <p:sldId id="281" r:id="rId19"/>
    <p:sldId id="282" r:id="rId20"/>
    <p:sldId id="329" r:id="rId21"/>
    <p:sldId id="358" r:id="rId22"/>
    <p:sldId id="354" r:id="rId23"/>
    <p:sldId id="330" r:id="rId24"/>
    <p:sldId id="331" r:id="rId25"/>
    <p:sldId id="332" r:id="rId26"/>
    <p:sldId id="3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591" autoAdjust="0"/>
    <p:restoredTop sz="94637" autoAdjust="0"/>
  </p:normalViewPr>
  <p:slideViewPr>
    <p:cSldViewPr snapToGrid="0" snapToObjects="1">
      <p:cViewPr varScale="1">
        <p:scale>
          <a:sx n="70" d="100"/>
          <a:sy n="70" d="100"/>
        </p:scale>
        <p:origin x="-112" y="-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1DD57-012A-8B48-B3EF-11C86FA88CCA}" type="datetimeFigureOut">
              <a:rPr lang="en-US" smtClean="0"/>
              <a:t>3/10/18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E4350-76EC-3F43-A81E-335C11BAC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8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3/10/18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806" y="1340077"/>
            <a:ext cx="6790660" cy="2537815"/>
          </a:xfrm>
        </p:spPr>
        <p:txBody>
          <a:bodyPr>
            <a:noAutofit/>
          </a:bodyPr>
          <a:lstStyle/>
          <a:p>
            <a:pPr algn="l"/>
            <a:endParaRPr lang="en-US" sz="4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  <a:p>
            <a:pPr algn="l"/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 for Policy </a:t>
            </a: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and  </a:t>
            </a: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Public Comment</a:t>
            </a:r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6" y="4191947"/>
            <a:ext cx="5571404" cy="16425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205" y="2089147"/>
            <a:ext cx="6306267" cy="1788746"/>
          </a:xfrm>
          <a:prstGeom prst="rect">
            <a:avLst/>
          </a:prstGeom>
        </p:spPr>
      </p:pic>
      <p:pic>
        <p:nvPicPr>
          <p:cNvPr id="14" name="Picture 13" descr="ncu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49" y="723727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2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 Reasons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Y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ou Write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Opportunity to engage outside of ICANN as a member of ICANN community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28" y="274638"/>
            <a:ext cx="7225472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 for Public Comment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41" y="2850361"/>
            <a:ext cx="3423517" cy="2500322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271" y="3498643"/>
            <a:ext cx="3537400" cy="2978356"/>
          </a:xfrm>
          <a:prstGeom prst="rect">
            <a:avLst/>
          </a:prstGeom>
        </p:spPr>
      </p:pic>
      <p:pic>
        <p:nvPicPr>
          <p:cNvPr id="6" name="Picture 5" descr="ncu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1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840" y="274638"/>
            <a:ext cx="721796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</a:t>
            </a:r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for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</a:t>
            </a:r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Public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</a:t>
            </a:r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01395"/>
            <a:ext cx="6934675" cy="4672846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Vast differences in: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Thought Process</a:t>
            </a:r>
            <a:endParaRPr lang="en-US" sz="2800" dirty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Structure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Clarity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Message delivery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Effectiveness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5474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50118" cy="4525963"/>
          </a:xfrm>
        </p:spPr>
        <p:txBody>
          <a:bodyPr/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3200" i="1" dirty="0">
                <a:latin typeface="Helvetica"/>
                <a:cs typeface="Helvetica"/>
              </a:rPr>
              <a:t>“Others inspire us, information feeds us, practice improves our performance, but we need quiet time to figure things out, to emerge with new discoveries, to unearth original answers.” </a:t>
            </a:r>
            <a:r>
              <a:rPr lang="mr-IN" sz="3200" i="1" dirty="0" smtClean="0">
                <a:latin typeface="Helvetica"/>
                <a:cs typeface="Helvetica"/>
              </a:rPr>
              <a:t>–</a:t>
            </a:r>
            <a:r>
              <a:rPr lang="en-US" sz="3200" i="1" dirty="0" smtClean="0">
                <a:latin typeface="Helvetica"/>
                <a:cs typeface="Helvetica"/>
              </a:rPr>
              <a:t> </a:t>
            </a:r>
            <a:r>
              <a:rPr lang="en-US" sz="3200" dirty="0" smtClean="0">
                <a:latin typeface="Helvetica"/>
                <a:cs typeface="Helvetica"/>
              </a:rPr>
              <a:t>Ester Buchholz</a:t>
            </a:r>
            <a:endParaRPr lang="en-US" sz="3200" dirty="0">
              <a:latin typeface="Helvetica"/>
              <a:cs typeface="Helvetic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71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Plan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Your Comment</a:t>
            </a:r>
            <a:endParaRPr lang="en-US" sz="400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62566" cy="466620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Identify </a:t>
            </a:r>
            <a:r>
              <a:rPr lang="en-US" sz="2800" dirty="0" smtClean="0">
                <a:latin typeface="Helvetica"/>
                <a:cs typeface="Helvetica"/>
              </a:rPr>
              <a:t>the issue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Determine specific </a:t>
            </a:r>
            <a:r>
              <a:rPr lang="en-US" sz="2800" dirty="0">
                <a:latin typeface="Helvetica"/>
                <a:cs typeface="Helvetica"/>
              </a:rPr>
              <a:t>areas of concern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Limit your concerns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733" y="1788242"/>
            <a:ext cx="3259162" cy="258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69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3200" i="1" dirty="0">
                <a:latin typeface="Helvetica"/>
                <a:cs typeface="Helvetica"/>
              </a:rPr>
              <a:t>“Do only what is necessary to convey what is essential. Carefully eliminate elements that distract from the essential whole, elements that obstruct and obscure</a:t>
            </a:r>
            <a:r>
              <a:rPr lang="en-US" sz="3200" i="1" dirty="0" smtClean="0">
                <a:latin typeface="Helvetica"/>
                <a:cs typeface="Helvetica"/>
              </a:rPr>
              <a:t>…</a:t>
            </a:r>
            <a:endParaRPr lang="en-US" sz="32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80491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sz="3200" i="1" dirty="0" smtClean="0">
              <a:latin typeface="Helvetica"/>
              <a:cs typeface="Helvetica"/>
            </a:endParaRPr>
          </a:p>
          <a:p>
            <a:pPr marL="36576" indent="0">
              <a:buNone/>
            </a:pPr>
            <a:r>
              <a:rPr lang="en-US" sz="3200" i="1" dirty="0" smtClean="0">
                <a:latin typeface="Helvetica"/>
                <a:cs typeface="Helvetica"/>
              </a:rPr>
              <a:t>…</a:t>
            </a:r>
            <a:r>
              <a:rPr lang="en-US" sz="3200" i="1" dirty="0">
                <a:latin typeface="Helvetica"/>
                <a:cs typeface="Helvetica"/>
              </a:rPr>
              <a:t>clutter, bulk, and erudition confuse perception and stifle comprehension, whereas simplicity allows clear and direct attention.” - </a:t>
            </a:r>
            <a:r>
              <a:rPr lang="en-US" sz="3200" dirty="0">
                <a:latin typeface="Helvetica"/>
                <a:cs typeface="Helvetica"/>
              </a:rPr>
              <a:t>Richard Powell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61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Plan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Your Comment</a:t>
            </a:r>
            <a:endParaRPr lang="en-US" sz="400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66090" cy="466620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Develop </a:t>
            </a:r>
            <a:r>
              <a:rPr lang="en-US" sz="2800" dirty="0">
                <a:latin typeface="Helvetica"/>
                <a:cs typeface="Helvetica"/>
              </a:rPr>
              <a:t>your reasoning, research support for your claims and </a:t>
            </a:r>
            <a:r>
              <a:rPr lang="en-US" sz="2800" dirty="0" smtClean="0">
                <a:latin typeface="Helvetica"/>
                <a:cs typeface="Helvetica"/>
              </a:rPr>
              <a:t> </a:t>
            </a:r>
            <a:r>
              <a:rPr lang="en-US" sz="2800" dirty="0" smtClean="0">
                <a:latin typeface="Helvetica"/>
                <a:cs typeface="Helvetica"/>
              </a:rPr>
              <a:t>evidence</a:t>
            </a:r>
          </a:p>
          <a:p>
            <a:r>
              <a:rPr lang="en-US" sz="2800" dirty="0">
                <a:latin typeface="Helvetica"/>
                <a:cs typeface="Helvetica"/>
              </a:rPr>
              <a:t>Determine how your position would make the policy </a:t>
            </a:r>
            <a:r>
              <a:rPr lang="en-US" sz="2800" dirty="0" smtClean="0">
                <a:latin typeface="Helvetica"/>
                <a:cs typeface="Helvetica"/>
              </a:rPr>
              <a:t>better</a:t>
            </a:r>
            <a:endParaRPr lang="en-US" sz="2800" dirty="0">
              <a:latin typeface="Helvetica"/>
              <a:cs typeface="Helvetica"/>
            </a:endParaRPr>
          </a:p>
          <a:p>
            <a:r>
              <a:rPr lang="en-US" sz="2800" dirty="0"/>
              <a:t>Reach consensus on the </a:t>
            </a:r>
            <a:r>
              <a:rPr lang="en-US" sz="2800" dirty="0" smtClean="0"/>
              <a:t>message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4011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Structure Your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Comment</a:t>
            </a:r>
            <a:endParaRPr lang="en-US" sz="400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5077721" cy="466620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Helvetica"/>
                <a:cs typeface="Helvetica"/>
              </a:rPr>
              <a:t>Address specific group or individual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State </a:t>
            </a:r>
            <a:r>
              <a:rPr lang="en-US" sz="2800" dirty="0">
                <a:latin typeface="Helvetica"/>
                <a:cs typeface="Helvetica"/>
              </a:rPr>
              <a:t>the </a:t>
            </a:r>
            <a:r>
              <a:rPr lang="en-US" sz="2800" dirty="0" smtClean="0">
                <a:latin typeface="Helvetica"/>
                <a:cs typeface="Helvetica"/>
              </a:rPr>
              <a:t>issue and </a:t>
            </a:r>
            <a:r>
              <a:rPr lang="en-US" sz="2800" dirty="0">
                <a:latin typeface="Helvetica"/>
                <a:cs typeface="Helvetica"/>
              </a:rPr>
              <a:t>your position on it</a:t>
            </a:r>
          </a:p>
          <a:p>
            <a:r>
              <a:rPr lang="en-US" sz="2800" dirty="0">
                <a:latin typeface="Helvetica"/>
                <a:cs typeface="Helvetica"/>
              </a:rPr>
              <a:t>Explain </a:t>
            </a:r>
            <a:r>
              <a:rPr lang="en-US" sz="2800" dirty="0" smtClean="0">
                <a:latin typeface="Helvetica"/>
                <a:cs typeface="Helvetica"/>
              </a:rPr>
              <a:t>why </a:t>
            </a:r>
            <a:r>
              <a:rPr lang="en-US" sz="2800" dirty="0">
                <a:latin typeface="Helvetica"/>
                <a:cs typeface="Helvetica"/>
              </a:rPr>
              <a:t>your constituency </a:t>
            </a:r>
            <a:r>
              <a:rPr lang="en-US" sz="2800" dirty="0" smtClean="0">
                <a:latin typeface="Helvetica"/>
                <a:cs typeface="Helvetica"/>
              </a:rPr>
              <a:t>is </a:t>
            </a:r>
            <a:r>
              <a:rPr lang="en-US" sz="2800" dirty="0">
                <a:latin typeface="Helvetica"/>
                <a:cs typeface="Helvetica"/>
              </a:rPr>
              <a:t>uniquely qualified to comment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039" y="1829483"/>
            <a:ext cx="3387667" cy="25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37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Structure Your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Comment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01395"/>
            <a:ext cx="6934675" cy="4672846"/>
          </a:xfrm>
        </p:spPr>
        <p:txBody>
          <a:bodyPr>
            <a:noAutofit/>
          </a:bodyPr>
          <a:lstStyle/>
          <a:p>
            <a:r>
              <a:rPr lang="en-US" sz="2800" dirty="0">
                <a:latin typeface="Helvetica"/>
                <a:cs typeface="Helvetica"/>
              </a:rPr>
              <a:t>Describe how your constituents would be </a:t>
            </a:r>
            <a:r>
              <a:rPr lang="en-US" sz="2800" dirty="0" smtClean="0">
                <a:latin typeface="Helvetica"/>
                <a:cs typeface="Helvetica"/>
              </a:rPr>
              <a:t>affected</a:t>
            </a:r>
            <a:endParaRPr lang="en-US" sz="2800" dirty="0"/>
          </a:p>
          <a:p>
            <a:r>
              <a:rPr lang="en-US" sz="2800" dirty="0" smtClean="0">
                <a:latin typeface="Helvetica"/>
                <a:cs typeface="Helvetica"/>
              </a:rPr>
              <a:t>Suggest your alternative</a:t>
            </a:r>
            <a:endParaRPr lang="en-US" sz="2800" dirty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Explain </a:t>
            </a:r>
            <a:r>
              <a:rPr lang="en-US" sz="2800" dirty="0">
                <a:latin typeface="Helvetica"/>
                <a:cs typeface="Helvetica"/>
              </a:rPr>
              <a:t>how your position improves the policy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Close </a:t>
            </a:r>
            <a:r>
              <a:rPr lang="en-US" sz="2800" dirty="0">
                <a:latin typeface="Helvetica"/>
                <a:cs typeface="Helvetica"/>
              </a:rPr>
              <a:t>with a compelling </a:t>
            </a:r>
            <a:r>
              <a:rPr lang="en-US" sz="2800" dirty="0" smtClean="0">
                <a:latin typeface="Helvetica"/>
                <a:cs typeface="Helvetica"/>
              </a:rPr>
              <a:t>summary and a Call to Action</a:t>
            </a:r>
          </a:p>
          <a:p>
            <a:pPr marL="36576" indent="0">
              <a:buNone/>
            </a:pPr>
            <a:endParaRPr lang="en-US" sz="3200" dirty="0" smtClean="0">
              <a:latin typeface="Helvetica"/>
              <a:cs typeface="Helvetica"/>
            </a:endParaRPr>
          </a:p>
          <a:p>
            <a:pPr marL="36576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684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5618"/>
            <a:ext cx="7467600" cy="4465039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>
                <a:latin typeface="Helvetica"/>
                <a:cs typeface="Helvetica"/>
              </a:rPr>
              <a:t>“</a:t>
            </a:r>
            <a:r>
              <a:rPr lang="en-US" sz="3200" i="1" dirty="0">
                <a:latin typeface="Helvetica"/>
                <a:cs typeface="Helvetica"/>
              </a:rPr>
              <a:t>Decisions at ICANN are made by people who show up. People who scream most loudly.”</a:t>
            </a:r>
            <a:r>
              <a:rPr lang="en-US" sz="3200" dirty="0">
                <a:latin typeface="Helvetica"/>
                <a:cs typeface="Helvetica"/>
              </a:rPr>
              <a:t> </a:t>
            </a:r>
            <a:r>
              <a:rPr lang="en-US" sz="3200" dirty="0" smtClean="0">
                <a:latin typeface="Helvetica"/>
                <a:cs typeface="Helvetica"/>
              </a:rPr>
              <a:t/>
            </a:r>
            <a:br>
              <a:rPr lang="en-US" sz="3200" dirty="0" smtClean="0">
                <a:latin typeface="Helvetica"/>
                <a:cs typeface="Helvetica"/>
              </a:rPr>
            </a:br>
            <a:r>
              <a:rPr lang="en-US" sz="3200" dirty="0">
                <a:latin typeface="Helvetica"/>
                <a:cs typeface="Helvetica"/>
              </a:rPr>
              <a:t>	</a:t>
            </a:r>
            <a:r>
              <a:rPr lang="en-US" sz="3200" dirty="0" smtClean="0">
                <a:latin typeface="Helvetica"/>
                <a:cs typeface="Helvetica"/>
              </a:rPr>
              <a:t>			- Kathy </a:t>
            </a:r>
            <a:r>
              <a:rPr lang="en-US" sz="3200" dirty="0" err="1" smtClean="0">
                <a:latin typeface="Helvetica"/>
                <a:cs typeface="Helvetica"/>
              </a:rPr>
              <a:t>Kleinman</a:t>
            </a:r>
            <a:endParaRPr lang="en-US" sz="32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20524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Comment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089147"/>
            <a:ext cx="6397505" cy="4285094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600" dirty="0" smtClean="0">
                <a:latin typeface="Helvetica"/>
                <a:cs typeface="Helvetica"/>
              </a:rPr>
              <a:t>Remember </a:t>
            </a:r>
            <a:endParaRPr lang="en-US" sz="3600" dirty="0">
              <a:latin typeface="Helvetica"/>
              <a:cs typeface="Helvetica"/>
            </a:endParaRPr>
          </a:p>
          <a:p>
            <a:r>
              <a:rPr lang="en-US" sz="2800" dirty="0">
                <a:latin typeface="Helvetica"/>
                <a:cs typeface="Helvetica"/>
              </a:rPr>
              <a:t>Be Respectful</a:t>
            </a:r>
          </a:p>
          <a:p>
            <a:r>
              <a:rPr lang="en-US" sz="2800" dirty="0">
                <a:latin typeface="Helvetica"/>
                <a:cs typeface="Helvetica"/>
              </a:rPr>
              <a:t>Be Direct</a:t>
            </a:r>
          </a:p>
          <a:p>
            <a:r>
              <a:rPr lang="en-US" sz="2800" dirty="0">
                <a:latin typeface="Helvetica"/>
                <a:cs typeface="Helvetica"/>
              </a:rPr>
              <a:t>Be Brief</a:t>
            </a:r>
          </a:p>
          <a:p>
            <a:r>
              <a:rPr lang="en-US" sz="2800" dirty="0">
                <a:latin typeface="Helvetica"/>
                <a:cs typeface="Helvetica"/>
              </a:rPr>
              <a:t>Be Convincing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3473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Comment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552093"/>
            <a:ext cx="6397505" cy="38221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Paragraph #1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Identify yourself and state the policy at hand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Recognize the work of volunteers</a:t>
            </a:r>
          </a:p>
          <a:p>
            <a:pPr marL="36576" indent="0">
              <a:buNone/>
            </a:pPr>
            <a:endParaRPr lang="en-US" sz="2800" dirty="0">
              <a:latin typeface="Helvetica"/>
              <a:cs typeface="Helvetica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9241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552093"/>
            <a:ext cx="6397505" cy="38221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Paragraph #2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Support your objection with reason and evidence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Explain why you or your constituency is qualified to comment on this issue</a:t>
            </a:r>
          </a:p>
          <a:p>
            <a:pPr marL="36576" indent="0">
              <a:buNone/>
            </a:pPr>
            <a:endParaRPr lang="en-US" sz="2800" dirty="0">
              <a:latin typeface="Helvetica"/>
              <a:cs typeface="Helvetica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2756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552093"/>
            <a:ext cx="6397505" cy="38221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>
                <a:latin typeface="Helvetica"/>
                <a:cs typeface="Helvetica"/>
              </a:rPr>
              <a:t>Paragraph </a:t>
            </a:r>
            <a:r>
              <a:rPr lang="en-US" sz="3200" dirty="0" smtClean="0">
                <a:latin typeface="Helvetica"/>
                <a:cs typeface="Helvetica"/>
              </a:rPr>
              <a:t>#3</a:t>
            </a:r>
            <a:endParaRPr lang="en-US" sz="3200" dirty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Connect to the people you represent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How will they be affected?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Distinguish your comment from others</a:t>
            </a:r>
            <a:endParaRPr lang="en-US" sz="2800" dirty="0">
              <a:latin typeface="Helvetica"/>
              <a:cs typeface="Helvetica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8798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552093"/>
            <a:ext cx="6637112" cy="38221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>
                <a:latin typeface="Helvetica"/>
                <a:cs typeface="Helvetica"/>
              </a:rPr>
              <a:t>Paragraph </a:t>
            </a:r>
            <a:r>
              <a:rPr lang="en-US" sz="3200" dirty="0" smtClean="0">
                <a:latin typeface="Helvetica"/>
                <a:cs typeface="Helvetica"/>
              </a:rPr>
              <a:t>#4</a:t>
            </a:r>
            <a:endParaRPr lang="en-US" sz="3200" dirty="0">
              <a:latin typeface="Helvetica"/>
              <a:cs typeface="Helvetica"/>
            </a:endParaRPr>
          </a:p>
          <a:p>
            <a:r>
              <a:rPr lang="en-US" sz="2800" dirty="0" smtClean="0"/>
              <a:t>Propose your alternative solution </a:t>
            </a:r>
            <a:r>
              <a:rPr lang="en-US" sz="2800" dirty="0" smtClean="0">
                <a:latin typeface="Helvetica"/>
                <a:cs typeface="Helvetica"/>
              </a:rPr>
              <a:t>with</a:t>
            </a:r>
            <a:r>
              <a:rPr lang="en-US" sz="2800" dirty="0" smtClean="0"/>
              <a:t> a Plan of Action 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List key indicators of success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Present a timeline to monitor success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5881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306941"/>
          </a:xfrm>
        </p:spPr>
        <p:txBody>
          <a:bodyPr>
            <a:no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 Your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Comment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369" y="2552093"/>
            <a:ext cx="6637112" cy="38221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>
                <a:latin typeface="Helvetica"/>
                <a:cs typeface="Helvetica"/>
              </a:rPr>
              <a:t>Paragraph </a:t>
            </a:r>
            <a:r>
              <a:rPr lang="en-US" sz="3200" dirty="0" smtClean="0">
                <a:latin typeface="Helvetica"/>
                <a:cs typeface="Helvetica"/>
              </a:rPr>
              <a:t>#5</a:t>
            </a:r>
            <a:endParaRPr lang="en-US" sz="3200" dirty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Be compelling in your summation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Express appreciation to the policy makers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Urge a Call to Action on your alternative solution</a:t>
            </a:r>
            <a:endParaRPr lang="en-US" sz="2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91858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806" y="1340077"/>
            <a:ext cx="6790660" cy="2537815"/>
          </a:xfrm>
        </p:spPr>
        <p:txBody>
          <a:bodyPr>
            <a:noAutofit/>
          </a:bodyPr>
          <a:lstStyle/>
          <a:p>
            <a:pPr algn="l"/>
            <a:endParaRPr lang="en-US" sz="4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  <a:p>
            <a:pPr algn="l"/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 for Policy </a:t>
            </a: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and  </a:t>
            </a:r>
          </a:p>
          <a:p>
            <a:pPr algn="l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Public Comment</a:t>
            </a:r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6" y="4191947"/>
            <a:ext cx="5571404" cy="16425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205" y="2089147"/>
            <a:ext cx="6306267" cy="1788746"/>
          </a:xfrm>
          <a:prstGeom prst="rect">
            <a:avLst/>
          </a:prstGeom>
        </p:spPr>
      </p:pic>
      <p:pic>
        <p:nvPicPr>
          <p:cNvPr id="14" name="Picture 13" descr="ncu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49" y="723727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3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Communicate Effectively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1875"/>
            <a:ext cx="7467600" cy="33542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Speaking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Listening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Writing</a:t>
            </a:r>
            <a:endParaRPr lang="en-US" sz="3200" dirty="0">
              <a:latin typeface="Helvetica"/>
              <a:cs typeface="Helvetica"/>
            </a:endParaRPr>
          </a:p>
        </p:txBody>
      </p:sp>
      <p:pic>
        <p:nvPicPr>
          <p:cNvPr id="6" name="Picture 5" descr="ncu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1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Communicate Effectively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1875"/>
            <a:ext cx="7467600" cy="33542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Verbally communicate ideas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Listen and comprehend 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Summarize in writing</a:t>
            </a:r>
            <a:endParaRPr lang="en-US" sz="3200" dirty="0">
              <a:latin typeface="Helvetica"/>
              <a:cs typeface="Helvetica"/>
            </a:endParaRPr>
          </a:p>
        </p:txBody>
      </p:sp>
      <p:pic>
        <p:nvPicPr>
          <p:cNvPr id="5" name="Picture 4" descr="ncu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2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28" y="274638"/>
            <a:ext cx="7225472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Public Comment Process</a:t>
            </a:r>
            <a:endParaRPr lang="en-US" sz="360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328" y="2650298"/>
            <a:ext cx="7225472" cy="2519349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Most effective way for members to participate in ICANN policy development</a:t>
            </a:r>
            <a:endParaRPr lang="en-US" sz="3200" dirty="0">
              <a:latin typeface="Helvetica"/>
              <a:cs typeface="Helvetica"/>
            </a:endParaRPr>
          </a:p>
        </p:txBody>
      </p:sp>
      <p:pic>
        <p:nvPicPr>
          <p:cNvPr id="6" name="Picture 5" descr="ncu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6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28" y="274638"/>
            <a:ext cx="7225472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 for Public Comment</a:t>
            </a:r>
            <a:endParaRPr lang="en-US" sz="360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328" y="2650298"/>
            <a:ext cx="7330050" cy="3712724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Prepare members to collaborate towards developing a succinct, coherent response to issues raised during a Policy Development Process </a:t>
            </a:r>
            <a:endParaRPr lang="en-US" sz="3200" dirty="0">
              <a:latin typeface="Helvetica"/>
              <a:cs typeface="Helvetica"/>
            </a:endParaRPr>
          </a:p>
        </p:txBody>
      </p:sp>
      <p:pic>
        <p:nvPicPr>
          <p:cNvPr id="6" name="Picture 5" descr="ncu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6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28" y="274638"/>
            <a:ext cx="7225472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Writing for Public Comment</a:t>
            </a:r>
            <a:endParaRPr lang="en-US" sz="3600" dirty="0">
              <a:latin typeface="Helvetica"/>
              <a:cs typeface="Helvetic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9328" y="2650298"/>
            <a:ext cx="7225472" cy="4207702"/>
          </a:xfrm>
          <a:prstGeom prst="rect">
            <a:avLst/>
          </a:prstGeom>
        </p:spPr>
        <p:txBody>
          <a:bodyPr vert="horz">
            <a:no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Helvetica"/>
                <a:cs typeface="Helvetica"/>
              </a:rPr>
              <a:t>How prepared are members to collaborate?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How many have collaborated previously?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What qualities and skills are required of the “penholder”?</a:t>
            </a:r>
          </a:p>
        </p:txBody>
      </p:sp>
      <p:pic>
        <p:nvPicPr>
          <p:cNvPr id="6" name="Picture 5" descr="ncu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8" y="1585243"/>
            <a:ext cx="3427506" cy="6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5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 Reasons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You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1"/>
            <a:ext cx="4974110" cy="37295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Developing writing skills develops confidence</a:t>
            </a:r>
            <a:endParaRPr lang="en-US" sz="3200" dirty="0">
              <a:latin typeface="Helvetica"/>
              <a:cs typeface="Helvetica"/>
            </a:endParaRPr>
          </a:p>
          <a:p>
            <a:r>
              <a:rPr lang="en-US" sz="3200" dirty="0" smtClean="0">
                <a:latin typeface="Helvetica"/>
                <a:cs typeface="Helvetica"/>
              </a:rPr>
              <a:t>Broadens pool of contributors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Diversity and new ideas</a:t>
            </a:r>
          </a:p>
          <a:p>
            <a:r>
              <a:rPr lang="en-US" sz="3200" dirty="0" smtClean="0">
                <a:latin typeface="Helvetica"/>
                <a:cs typeface="Helvetica"/>
              </a:rPr>
              <a:t>Stronger voice</a:t>
            </a:r>
          </a:p>
          <a:p>
            <a:endParaRPr lang="en-US" sz="3200" dirty="0" smtClean="0">
              <a:latin typeface="Helvetica"/>
              <a:cs typeface="Helvetica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120" y="1802299"/>
            <a:ext cx="3529218" cy="233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4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  Reasons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You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elvetica"/>
                <a:cs typeface="Helvetica"/>
              </a:rPr>
              <a:t>Write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124705" cy="37295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Helvetica"/>
                <a:cs typeface="Helvetica"/>
              </a:rPr>
              <a:t>Opportunity </a:t>
            </a:r>
            <a:r>
              <a:rPr lang="en-US" sz="3200" dirty="0">
                <a:latin typeface="Helvetica"/>
                <a:cs typeface="Helvetica"/>
              </a:rPr>
              <a:t>to build NCUC </a:t>
            </a:r>
            <a:r>
              <a:rPr lang="en-US" sz="3200" dirty="0" smtClean="0">
                <a:latin typeface="Helvetica"/>
                <a:cs typeface="Helvetica"/>
              </a:rPr>
              <a:t>through constituent feedback</a:t>
            </a:r>
            <a:endParaRPr lang="en-US" sz="3200" dirty="0">
              <a:latin typeface="Helvetica"/>
              <a:cs typeface="Helvetica"/>
            </a:endParaRPr>
          </a:p>
          <a:p>
            <a:r>
              <a:rPr lang="en-US" sz="3200" dirty="0" smtClean="0">
                <a:latin typeface="Helvetica"/>
                <a:cs typeface="Helvetica"/>
              </a:rPr>
              <a:t>Share </a:t>
            </a:r>
            <a:r>
              <a:rPr lang="en-US" sz="3200" dirty="0">
                <a:latin typeface="Helvetica"/>
                <a:cs typeface="Helvetica"/>
              </a:rPr>
              <a:t>diverse opinions </a:t>
            </a:r>
            <a:r>
              <a:rPr lang="en-US" sz="3200" dirty="0" smtClean="0">
                <a:latin typeface="Helvetica"/>
                <a:cs typeface="Helvetica"/>
              </a:rPr>
              <a:t>as </a:t>
            </a:r>
            <a:r>
              <a:rPr lang="en-US" sz="3200" dirty="0">
                <a:latin typeface="Helvetica"/>
                <a:cs typeface="Helvetica"/>
              </a:rPr>
              <a:t>first step towards </a:t>
            </a:r>
            <a:r>
              <a:rPr lang="en-US" sz="3200" dirty="0" smtClean="0">
                <a:latin typeface="Helvetica"/>
                <a:cs typeface="Helvetica"/>
              </a:rPr>
              <a:t>collaboration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78738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2495</TotalTime>
  <Words>490</Words>
  <Application>Microsoft Macintosh PowerPoint</Application>
  <PresentationFormat>On-screen Show (4:3)</PresentationFormat>
  <Paragraphs>98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PowerPoint Presentation</vt:lpstr>
      <vt:lpstr> “Decisions at ICANN are made by people who show up. People who scream most loudly.”      - Kathy Kleinman</vt:lpstr>
      <vt:lpstr> Communicate Effectively</vt:lpstr>
      <vt:lpstr> Communicate Effectively</vt:lpstr>
      <vt:lpstr>Public Comment Process</vt:lpstr>
      <vt:lpstr>Writing for Public Comment</vt:lpstr>
      <vt:lpstr>Writing for Public Comment</vt:lpstr>
      <vt:lpstr>  Reasons You Write</vt:lpstr>
      <vt:lpstr>  Reasons You Write</vt:lpstr>
      <vt:lpstr>  Reasons You Write</vt:lpstr>
      <vt:lpstr>Writing for Public Comment</vt:lpstr>
      <vt:lpstr>Writing for Public Comment</vt:lpstr>
      <vt:lpstr>PowerPoint Presentation</vt:lpstr>
      <vt:lpstr>Plan Your Comment</vt:lpstr>
      <vt:lpstr>PowerPoint Presentation</vt:lpstr>
      <vt:lpstr>PowerPoint Presentation</vt:lpstr>
      <vt:lpstr>Plan Your Comment</vt:lpstr>
      <vt:lpstr>Structure Your Comment</vt:lpstr>
      <vt:lpstr>Structure Your Comment</vt:lpstr>
      <vt:lpstr>Write Your Comment</vt:lpstr>
      <vt:lpstr>Write Your Comment</vt:lpstr>
      <vt:lpstr>Write Your Comment</vt:lpstr>
      <vt:lpstr>Write Your Comment</vt:lpstr>
      <vt:lpstr>Write Your Comment</vt:lpstr>
      <vt:lpstr>Write Your Comment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NEUROSCIENCE</dc:title>
  <dc:creator>Jim Trengrove</dc:creator>
  <cp:lastModifiedBy>Jim Trengrove</cp:lastModifiedBy>
  <cp:revision>113</cp:revision>
  <dcterms:created xsi:type="dcterms:W3CDTF">2018-02-19T04:06:25Z</dcterms:created>
  <dcterms:modified xsi:type="dcterms:W3CDTF">2018-03-10T20:17:10Z</dcterms:modified>
</cp:coreProperties>
</file>