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
  </p:notesMasterIdLst>
  <p:handoutMasterIdLst>
    <p:handoutMasterId r:id="rId6"/>
  </p:handoutMasterIdLst>
  <p:sldIdLst>
    <p:sldId id="537" r:id="rId2"/>
    <p:sldId id="538" r:id="rId3"/>
    <p:sldId id="539"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20" autoAdjust="0"/>
    <p:restoredTop sz="94088" autoAdjust="0"/>
  </p:normalViewPr>
  <p:slideViewPr>
    <p:cSldViewPr snapToGrid="0" snapToObjects="1">
      <p:cViewPr varScale="1">
        <p:scale>
          <a:sx n="109" d="100"/>
          <a:sy n="109" d="100"/>
        </p:scale>
        <p:origin x="2240" y="192"/>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5/1/20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5/1/20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3.png"/><Relationship Id="rId22" Type="http://schemas.openxmlformats.org/officeDocument/2006/relationships/image" Target="../media/image26.tiff"/></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emf"/><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GB"/>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GB"/>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a:extLst>
              <a:ext uri="{FF2B5EF4-FFF2-40B4-BE49-F238E27FC236}">
                <a16:creationId xmlns:a16="http://schemas.microsoft.com/office/drawing/2014/main" id="{D0EAC72E-BC9F-BC44-AA55-319D6E5850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GB"/>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4" name="Picture 13">
            <a:extLst>
              <a:ext uri="{FF2B5EF4-FFF2-40B4-BE49-F238E27FC236}">
                <a16:creationId xmlns:a16="http://schemas.microsoft.com/office/drawing/2014/main" id="{B2909E00-D6A8-2748-85DB-E6E1B566EF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normAutofit/>
          </a:bodyPr>
          <a:lstStyle>
            <a:lvl1pPr>
              <a:defRPr>
                <a:latin typeface="+mj-lt"/>
              </a:defRPr>
            </a:lvl1pPr>
          </a:lstStyle>
          <a:p>
            <a:r>
              <a:rPr lang="en-GB"/>
              <a:t>Click to edit Master title style</a:t>
            </a:r>
            <a:endParaRPr lang="en-US" dirty="0"/>
          </a:p>
        </p:txBody>
      </p:sp>
      <p:sp>
        <p:nvSpPr>
          <p:cNvPr id="1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9" name="Picture 8">
            <a:extLst>
              <a:ext uri="{FF2B5EF4-FFF2-40B4-BE49-F238E27FC236}">
                <a16:creationId xmlns:a16="http://schemas.microsoft.com/office/drawing/2014/main" id="{A4530507-4BA0-B54F-B9A4-7C8CCBFAE4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pic>
        <p:nvPicPr>
          <p:cNvPr id="10" name="Picture 9">
            <a:extLst>
              <a:ext uri="{FF2B5EF4-FFF2-40B4-BE49-F238E27FC236}">
                <a16:creationId xmlns:a16="http://schemas.microsoft.com/office/drawing/2014/main" id="{AAD7DA86-2D0F-C046-AE3C-97EC0C4098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pic>
        <p:nvPicPr>
          <p:cNvPr id="11" name="Picture 10">
            <a:extLst>
              <a:ext uri="{FF2B5EF4-FFF2-40B4-BE49-F238E27FC236}">
                <a16:creationId xmlns:a16="http://schemas.microsoft.com/office/drawing/2014/main" id="{897368EE-DC2B-A745-BD04-04A8E389DC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pic>
        <p:nvPicPr>
          <p:cNvPr id="11" name="Picture 10">
            <a:extLst>
              <a:ext uri="{FF2B5EF4-FFF2-40B4-BE49-F238E27FC236}">
                <a16:creationId xmlns:a16="http://schemas.microsoft.com/office/drawing/2014/main" id="{9DC2CE18-1504-924F-8082-74F972AE6E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pic>
        <p:nvPicPr>
          <p:cNvPr id="10" name="Picture 9">
            <a:extLst>
              <a:ext uri="{FF2B5EF4-FFF2-40B4-BE49-F238E27FC236}">
                <a16:creationId xmlns:a16="http://schemas.microsoft.com/office/drawing/2014/main" id="{D639DFC4-2DE6-B64B-8172-990A29F761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normAutofit/>
          </a:bodyPr>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accent6">
                    <a:lumMod val="50000"/>
                  </a:schemeClr>
                </a:solidFill>
              </a:defRPr>
            </a:lvl1pPr>
          </a:lstStyle>
          <a:p>
            <a:r>
              <a:rPr lang="en-US" dirty="0"/>
              <a:t>Engage with ICANN</a:t>
            </a:r>
          </a:p>
        </p:txBody>
      </p:sp>
      <p:grpSp>
        <p:nvGrpSpPr>
          <p:cNvPr id="53" name="Group 52"/>
          <p:cNvGrpSpPr/>
          <p:nvPr userDrawn="1"/>
        </p:nvGrpSpPr>
        <p:grpSpPr>
          <a:xfrm>
            <a:off x="2543489" y="3169143"/>
            <a:ext cx="6809361" cy="2600048"/>
            <a:chOff x="2543489" y="3169143"/>
            <a:chExt cx="6809361" cy="2600048"/>
          </a:xfrm>
        </p:grpSpPr>
        <p:grpSp>
          <p:nvGrpSpPr>
            <p:cNvPr id="54" name="Group 53"/>
            <p:cNvGrpSpPr/>
            <p:nvPr/>
          </p:nvGrpSpPr>
          <p:grpSpPr>
            <a:xfrm>
              <a:off x="2543489" y="5403431"/>
              <a:ext cx="3416667" cy="365760"/>
              <a:chOff x="5325979" y="4715893"/>
              <a:chExt cx="3416667" cy="365760"/>
            </a:xfrm>
          </p:grpSpPr>
          <p:sp>
            <p:nvSpPr>
              <p:cNvPr id="76"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77" name="Picture 76"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5" name="Group 54"/>
            <p:cNvGrpSpPr/>
            <p:nvPr/>
          </p:nvGrpSpPr>
          <p:grpSpPr>
            <a:xfrm>
              <a:off x="5716248" y="3169143"/>
              <a:ext cx="3636602" cy="365760"/>
              <a:chOff x="1235726" y="5571713"/>
              <a:chExt cx="3636602" cy="365760"/>
            </a:xfrm>
          </p:grpSpPr>
          <p:sp>
            <p:nvSpPr>
              <p:cNvPr id="74"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75" name="Picture 7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6" name="Group 55"/>
            <p:cNvGrpSpPr/>
            <p:nvPr/>
          </p:nvGrpSpPr>
          <p:grpSpPr>
            <a:xfrm>
              <a:off x="2543489" y="3169143"/>
              <a:ext cx="2809587" cy="365760"/>
              <a:chOff x="1235726" y="3073176"/>
              <a:chExt cx="2809587" cy="365760"/>
            </a:xfrm>
          </p:grpSpPr>
          <p:sp>
            <p:nvSpPr>
              <p:cNvPr id="72"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73" name="Picture 72"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7" name="Group 56"/>
            <p:cNvGrpSpPr/>
            <p:nvPr/>
          </p:nvGrpSpPr>
          <p:grpSpPr>
            <a:xfrm>
              <a:off x="2543489" y="3913906"/>
              <a:ext cx="3730320" cy="365760"/>
              <a:chOff x="1235727" y="3892739"/>
              <a:chExt cx="3730320" cy="365760"/>
            </a:xfrm>
          </p:grpSpPr>
          <p:sp>
            <p:nvSpPr>
              <p:cNvPr id="70"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71" name="Picture 70"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8" name="Group 57"/>
            <p:cNvGrpSpPr/>
            <p:nvPr/>
          </p:nvGrpSpPr>
          <p:grpSpPr>
            <a:xfrm>
              <a:off x="2543489" y="4658669"/>
              <a:ext cx="3636602" cy="365760"/>
              <a:chOff x="1235726" y="4721075"/>
              <a:chExt cx="3636602" cy="365760"/>
            </a:xfrm>
          </p:grpSpPr>
          <p:pic>
            <p:nvPicPr>
              <p:cNvPr id="68" name="Picture 67"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9"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59" name="Group 58"/>
            <p:cNvGrpSpPr/>
            <p:nvPr/>
          </p:nvGrpSpPr>
          <p:grpSpPr>
            <a:xfrm>
              <a:off x="5716248" y="4658669"/>
              <a:ext cx="2586167" cy="365760"/>
              <a:chOff x="5325979" y="3073176"/>
              <a:chExt cx="2586167" cy="365760"/>
            </a:xfrm>
          </p:grpSpPr>
          <p:sp>
            <p:nvSpPr>
              <p:cNvPr id="66"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67" name="Picture 6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0" name="Group 59"/>
            <p:cNvGrpSpPr/>
            <p:nvPr/>
          </p:nvGrpSpPr>
          <p:grpSpPr>
            <a:xfrm>
              <a:off x="5716248" y="3913906"/>
              <a:ext cx="3416667" cy="365760"/>
              <a:chOff x="5325979" y="5571713"/>
              <a:chExt cx="3416667" cy="365760"/>
            </a:xfrm>
          </p:grpSpPr>
          <p:sp>
            <p:nvSpPr>
              <p:cNvPr id="64"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65" name="Picture 6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grpSp>
          <p:nvGrpSpPr>
            <p:cNvPr id="61" name="Group 60"/>
            <p:cNvGrpSpPr/>
            <p:nvPr/>
          </p:nvGrpSpPr>
          <p:grpSpPr>
            <a:xfrm>
              <a:off x="5716248" y="5403431"/>
              <a:ext cx="3416667" cy="358717"/>
              <a:chOff x="6434703" y="4228306"/>
              <a:chExt cx="3416667" cy="358717"/>
            </a:xfrm>
          </p:grpSpPr>
          <p:sp>
            <p:nvSpPr>
              <p:cNvPr id="62" name="Text Placeholder 32"/>
              <p:cNvSpPr txBox="1">
                <a:spLocks/>
              </p:cNvSpPr>
              <p:nvPr/>
            </p:nvSpPr>
            <p:spPr>
              <a:xfrm>
                <a:off x="6902063" y="4247298"/>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1"/>
                  </a:rPr>
                  <a:t>instagram.com/icannorg</a:t>
                </a:r>
                <a:endParaRPr lang="en-US" sz="1400" dirty="0">
                  <a:solidFill>
                    <a:srgbClr val="0A304B"/>
                  </a:solidFill>
                  <a:latin typeface="+mn-lt"/>
                  <a:ea typeface="Segoe UI" panose="020B0502040204020203" pitchFamily="34" charset="0"/>
                  <a:cs typeface="Arial"/>
                </a:endParaRPr>
              </a:p>
            </p:txBody>
          </p:sp>
          <p:pic>
            <p:nvPicPr>
              <p:cNvPr id="63" name="Picture 6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normAutofit/>
          </a:bodyPr>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grpSp>
        <p:nvGrpSpPr>
          <p:cNvPr id="10" name="Group 9"/>
          <p:cNvGrpSpPr/>
          <p:nvPr userDrawn="1"/>
        </p:nvGrpSpPr>
        <p:grpSpPr>
          <a:xfrm>
            <a:off x="2188569" y="3214997"/>
            <a:ext cx="6160437" cy="2426437"/>
            <a:chOff x="2188569" y="3214997"/>
            <a:chExt cx="6160437" cy="2426437"/>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GB"/>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GB"/>
              <a:t>Click icon to add picture</a:t>
            </a:r>
            <a:endParaRPr lang="en-US" dirty="0"/>
          </a:p>
        </p:txBody>
      </p: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6E637E06-4DAB-9340-8DA3-518A1CE73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GB"/>
              <a:t>Click to edit Master title style</a:t>
            </a:r>
            <a:endParaRPr lang="en-US" dirty="0"/>
          </a:p>
        </p:txBody>
      </p:sp>
      <p:pic>
        <p:nvPicPr>
          <p:cNvPr id="5" name="Picture 4">
            <a:extLst>
              <a:ext uri="{FF2B5EF4-FFF2-40B4-BE49-F238E27FC236}">
                <a16:creationId xmlns:a16="http://schemas.microsoft.com/office/drawing/2014/main" id="{5C80284D-1677-1E49-BAEF-55E42E410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GB"/>
              <a:t>Click icon to add picture</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GB"/>
              <a:t>Click to edit Master title style</a:t>
            </a:r>
            <a:endParaRPr lang="en-US" dirty="0"/>
          </a:p>
        </p:txBody>
      </p:sp>
      <p:pic>
        <p:nvPicPr>
          <p:cNvPr id="10" name="Picture 9">
            <a:extLst>
              <a:ext uri="{FF2B5EF4-FFF2-40B4-BE49-F238E27FC236}">
                <a16:creationId xmlns:a16="http://schemas.microsoft.com/office/drawing/2014/main" id="{0A83D0E7-7018-2F49-81A6-FD266ED89A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2" name="Picture 21">
            <a:extLst>
              <a:ext uri="{FF2B5EF4-FFF2-40B4-BE49-F238E27FC236}">
                <a16:creationId xmlns:a16="http://schemas.microsoft.com/office/drawing/2014/main" id="{908E8604-13C1-5547-8AAD-05CEBDE8A9C3}"/>
              </a:ext>
            </a:extLst>
          </p:cNvPr>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237567" y="6460580"/>
            <a:ext cx="365522" cy="291600"/>
          </a:xfrm>
          <a:prstGeom prst="rect">
            <a:avLst/>
          </a:prstGeom>
        </p:spPr>
      </p:pic>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11" y="304800"/>
            <a:ext cx="8247931" cy="1243831"/>
          </a:xfrm>
        </p:spPr>
        <p:txBody>
          <a:bodyPr>
            <a:normAutofit/>
          </a:bodyPr>
          <a:lstStyle/>
          <a:p>
            <a:r>
              <a:rPr lang="en-US" dirty="0"/>
              <a:t>NCUC Executive Committee - Agenda</a:t>
            </a:r>
            <a:br>
              <a:rPr lang="en-US" dirty="0"/>
            </a:br>
            <a:endParaRPr lang="en-US" dirty="0"/>
          </a:p>
        </p:txBody>
      </p:sp>
      <p:sp>
        <p:nvSpPr>
          <p:cNvPr id="20" name="Text Placeholder 19">
            <a:extLst>
              <a:ext uri="{FF2B5EF4-FFF2-40B4-BE49-F238E27FC236}">
                <a16:creationId xmlns:a16="http://schemas.microsoft.com/office/drawing/2014/main" id="{B0A322AF-01EC-444F-AC12-4F7CD9499306}"/>
              </a:ext>
            </a:extLst>
          </p:cNvPr>
          <p:cNvSpPr>
            <a:spLocks noGrp="1"/>
          </p:cNvSpPr>
          <p:nvPr>
            <p:ph type="body" sz="quarter" idx="12"/>
          </p:nvPr>
        </p:nvSpPr>
        <p:spPr>
          <a:xfrm>
            <a:off x="7163927" y="6149415"/>
            <a:ext cx="1440812" cy="403785"/>
          </a:xfrm>
        </p:spPr>
        <p:txBody>
          <a:bodyPr/>
          <a:lstStyle/>
          <a:p>
            <a:r>
              <a:rPr lang="en-US" dirty="0"/>
              <a:t>01 May 2020</a:t>
            </a:r>
          </a:p>
        </p:txBody>
      </p:sp>
      <p:sp>
        <p:nvSpPr>
          <p:cNvPr id="3" name="Rectangle 2">
            <a:extLst>
              <a:ext uri="{FF2B5EF4-FFF2-40B4-BE49-F238E27FC236}">
                <a16:creationId xmlns:a16="http://schemas.microsoft.com/office/drawing/2014/main" id="{DFE2E279-5F36-4C4C-9270-9864FC0331E0}"/>
              </a:ext>
            </a:extLst>
          </p:cNvPr>
          <p:cNvSpPr/>
          <p:nvPr/>
        </p:nvSpPr>
        <p:spPr>
          <a:xfrm>
            <a:off x="433755" y="1359877"/>
            <a:ext cx="6424246" cy="3705758"/>
          </a:xfrm>
          <a:prstGeom prst="rect">
            <a:avLst/>
          </a:prstGeom>
        </p:spPr>
        <p:txBody>
          <a:bodyPr wrap="square">
            <a:spAutoFit/>
          </a:bodyPr>
          <a:lstStyle/>
          <a:p>
            <a:r>
              <a:rPr lang="en-GB" dirty="0"/>
              <a:t>1. NCUC Elections - Calendar and Openings</a:t>
            </a:r>
          </a:p>
          <a:p>
            <a:br>
              <a:rPr lang="en-GB" dirty="0"/>
            </a:br>
            <a:r>
              <a:rPr lang="en-GB" dirty="0"/>
              <a:t>2. Policy Writing Course </a:t>
            </a:r>
            <a:br>
              <a:rPr lang="en-GB" dirty="0"/>
            </a:br>
            <a:endParaRPr lang="en-GB" dirty="0"/>
          </a:p>
          <a:p>
            <a:r>
              <a:rPr lang="en-GB" dirty="0"/>
              <a:t>   (a) Finalize questions;</a:t>
            </a:r>
          </a:p>
          <a:p>
            <a:r>
              <a:rPr lang="en-GB" dirty="0"/>
              <a:t>   (b) Date </a:t>
            </a:r>
          </a:p>
          <a:p>
            <a:r>
              <a:rPr lang="en-GB" dirty="0"/>
              <a:t>   (c) Members RSVP</a:t>
            </a:r>
            <a:br>
              <a:rPr lang="en-GB" dirty="0"/>
            </a:br>
            <a:endParaRPr lang="en-GB" dirty="0"/>
          </a:p>
          <a:p>
            <a:r>
              <a:rPr lang="en-GB" dirty="0"/>
              <a:t>3. NCUC Approach to Policy meetings and ICANN68 </a:t>
            </a:r>
            <a:br>
              <a:rPr lang="en-GB" dirty="0"/>
            </a:br>
            <a:endParaRPr lang="en-GB" dirty="0"/>
          </a:p>
          <a:p>
            <a:r>
              <a:rPr lang="en-GB" dirty="0"/>
              <a:t>4. AOB</a:t>
            </a:r>
          </a:p>
          <a:p>
            <a:pPr marL="342900" indent="-342900">
              <a:lnSpc>
                <a:spcPct val="150000"/>
              </a:lnSpc>
              <a:buAutoNum type="arabicPeriod"/>
            </a:pPr>
            <a:endParaRPr lang="en-US" sz="2800" dirty="0"/>
          </a:p>
        </p:txBody>
      </p:sp>
    </p:spTree>
    <p:extLst>
      <p:ext uri="{BB962C8B-B14F-4D97-AF65-F5344CB8AC3E}">
        <p14:creationId xmlns:p14="http://schemas.microsoft.com/office/powerpoint/2010/main" val="146371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0A322AF-01EC-444F-AC12-4F7CD9499306}"/>
              </a:ext>
            </a:extLst>
          </p:cNvPr>
          <p:cNvSpPr>
            <a:spLocks noGrp="1"/>
          </p:cNvSpPr>
          <p:nvPr>
            <p:ph type="body" sz="quarter" idx="12"/>
          </p:nvPr>
        </p:nvSpPr>
        <p:spPr>
          <a:xfrm>
            <a:off x="7163927" y="6149415"/>
            <a:ext cx="1440812" cy="403785"/>
          </a:xfrm>
        </p:spPr>
        <p:txBody>
          <a:bodyPr/>
          <a:lstStyle/>
          <a:p>
            <a:r>
              <a:rPr lang="en-US" dirty="0"/>
              <a:t>01 May 2020</a:t>
            </a:r>
          </a:p>
        </p:txBody>
      </p:sp>
      <p:sp>
        <p:nvSpPr>
          <p:cNvPr id="6" name="Rectangle 5">
            <a:extLst>
              <a:ext uri="{FF2B5EF4-FFF2-40B4-BE49-F238E27FC236}">
                <a16:creationId xmlns:a16="http://schemas.microsoft.com/office/drawing/2014/main" id="{DCC4A6B6-3EDA-EE4C-84DF-3AD2BEC30671}"/>
              </a:ext>
            </a:extLst>
          </p:cNvPr>
          <p:cNvSpPr/>
          <p:nvPr/>
        </p:nvSpPr>
        <p:spPr>
          <a:xfrm>
            <a:off x="276057" y="1548631"/>
            <a:ext cx="7608276" cy="2947538"/>
          </a:xfrm>
          <a:prstGeom prst="rect">
            <a:avLst/>
          </a:prstGeom>
        </p:spPr>
        <p:txBody>
          <a:bodyPr wrap="square">
            <a:spAutoFit/>
          </a:bodyPr>
          <a:lstStyle/>
          <a:p>
            <a:pPr>
              <a:lnSpc>
                <a:spcPct val="150000"/>
              </a:lnSpc>
            </a:pPr>
            <a:r>
              <a:rPr lang="en-GB" dirty="0">
                <a:latin typeface="Helvetica Neue" panose="02000503000000020004" pitchFamily="2" charset="0"/>
              </a:rPr>
              <a:t>7 May: Check-in begins </a:t>
            </a:r>
          </a:p>
          <a:p>
            <a:pPr>
              <a:lnSpc>
                <a:spcPct val="150000"/>
              </a:lnSpc>
            </a:pPr>
            <a:r>
              <a:rPr lang="en-GB" dirty="0">
                <a:latin typeface="Helvetica Neue" panose="02000503000000020004" pitchFamily="2" charset="0"/>
              </a:rPr>
              <a:t>14 May - 28 May: Nomination period</a:t>
            </a:r>
          </a:p>
          <a:p>
            <a:pPr>
              <a:lnSpc>
                <a:spcPct val="150000"/>
              </a:lnSpc>
            </a:pPr>
            <a:r>
              <a:rPr lang="en-GB" dirty="0">
                <a:latin typeface="Helvetica Neue" panose="02000503000000020004" pitchFamily="2" charset="0"/>
              </a:rPr>
              <a:t>28 May: Deadline for nomination acceptance and candidate statement</a:t>
            </a:r>
          </a:p>
          <a:p>
            <a:pPr>
              <a:lnSpc>
                <a:spcPct val="150000"/>
              </a:lnSpc>
            </a:pPr>
            <a:r>
              <a:rPr lang="en-GB" dirty="0">
                <a:latin typeface="Helvetica Neue" panose="02000503000000020004" pitchFamily="2" charset="0"/>
              </a:rPr>
              <a:t>29 May or 01 June: Meet the candidates call / Check-in ends</a:t>
            </a:r>
          </a:p>
          <a:p>
            <a:pPr>
              <a:lnSpc>
                <a:spcPct val="150000"/>
              </a:lnSpc>
            </a:pPr>
            <a:r>
              <a:rPr lang="en-GB" dirty="0">
                <a:latin typeface="Helvetica Neue" panose="02000503000000020004" pitchFamily="2" charset="0"/>
              </a:rPr>
              <a:t>02 June: Voter roll finalized</a:t>
            </a:r>
          </a:p>
          <a:p>
            <a:pPr>
              <a:lnSpc>
                <a:spcPct val="150000"/>
              </a:lnSpc>
            </a:pPr>
            <a:r>
              <a:rPr lang="en-GB" dirty="0">
                <a:latin typeface="Helvetica Neue" panose="02000503000000020004" pitchFamily="2" charset="0"/>
              </a:rPr>
              <a:t>03 June - 17 June: Voting </a:t>
            </a:r>
          </a:p>
          <a:p>
            <a:pPr>
              <a:lnSpc>
                <a:spcPct val="150000"/>
              </a:lnSpc>
            </a:pPr>
            <a:r>
              <a:rPr lang="en-GB" dirty="0">
                <a:latin typeface="Helvetica Neue" panose="02000503000000020004" pitchFamily="2" charset="0"/>
              </a:rPr>
              <a:t>18 June: Results announced</a:t>
            </a:r>
            <a:endParaRPr lang="en-GB" dirty="0">
              <a:effectLst/>
              <a:latin typeface="Helvetica Neue" panose="02000503000000020004" pitchFamily="2" charset="0"/>
            </a:endParaRPr>
          </a:p>
        </p:txBody>
      </p:sp>
      <p:sp>
        <p:nvSpPr>
          <p:cNvPr id="4" name="Title 1">
            <a:extLst>
              <a:ext uri="{FF2B5EF4-FFF2-40B4-BE49-F238E27FC236}">
                <a16:creationId xmlns:a16="http://schemas.microsoft.com/office/drawing/2014/main" id="{4E6D173D-5C5B-4347-9B85-69A6CAD20CDE}"/>
              </a:ext>
            </a:extLst>
          </p:cNvPr>
          <p:cNvSpPr>
            <a:spLocks noGrp="1"/>
          </p:cNvSpPr>
          <p:nvPr>
            <p:ph type="title"/>
          </p:nvPr>
        </p:nvSpPr>
        <p:spPr>
          <a:xfrm>
            <a:off x="247311" y="304801"/>
            <a:ext cx="8247931" cy="762000"/>
          </a:xfrm>
        </p:spPr>
        <p:txBody>
          <a:bodyPr>
            <a:normAutofit/>
          </a:bodyPr>
          <a:lstStyle/>
          <a:p>
            <a:r>
              <a:rPr lang="en-US" dirty="0"/>
              <a:t>Election Timeline</a:t>
            </a:r>
          </a:p>
        </p:txBody>
      </p:sp>
    </p:spTree>
    <p:extLst>
      <p:ext uri="{BB962C8B-B14F-4D97-AF65-F5344CB8AC3E}">
        <p14:creationId xmlns:p14="http://schemas.microsoft.com/office/powerpoint/2010/main" val="19991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0A322AF-01EC-444F-AC12-4F7CD9499306}"/>
              </a:ext>
            </a:extLst>
          </p:cNvPr>
          <p:cNvSpPr>
            <a:spLocks noGrp="1"/>
          </p:cNvSpPr>
          <p:nvPr>
            <p:ph type="body" sz="quarter" idx="12"/>
          </p:nvPr>
        </p:nvSpPr>
        <p:spPr>
          <a:xfrm>
            <a:off x="7163927" y="6149415"/>
            <a:ext cx="1440812" cy="403785"/>
          </a:xfrm>
        </p:spPr>
        <p:txBody>
          <a:bodyPr/>
          <a:lstStyle/>
          <a:p>
            <a:r>
              <a:rPr lang="en-US" dirty="0"/>
              <a:t>01 May 2020</a:t>
            </a:r>
          </a:p>
        </p:txBody>
      </p:sp>
      <p:sp>
        <p:nvSpPr>
          <p:cNvPr id="2" name="Rectangle 1">
            <a:extLst>
              <a:ext uri="{FF2B5EF4-FFF2-40B4-BE49-F238E27FC236}">
                <a16:creationId xmlns:a16="http://schemas.microsoft.com/office/drawing/2014/main" id="{6747CEBE-6D85-B24F-97C3-CC2B1D73A507}"/>
              </a:ext>
            </a:extLst>
          </p:cNvPr>
          <p:cNvSpPr/>
          <p:nvPr/>
        </p:nvSpPr>
        <p:spPr>
          <a:xfrm>
            <a:off x="767861" y="240105"/>
            <a:ext cx="7608277" cy="5262979"/>
          </a:xfrm>
          <a:prstGeom prst="rect">
            <a:avLst/>
          </a:prstGeom>
        </p:spPr>
        <p:txBody>
          <a:bodyPr wrap="square">
            <a:spAutoFit/>
          </a:bodyPr>
          <a:lstStyle/>
          <a:p>
            <a:r>
              <a:rPr lang="en-GB" sz="1600" dirty="0">
                <a:solidFill>
                  <a:srgbClr val="000000"/>
                </a:solidFill>
                <a:latin typeface="Calibri" panose="020F0502020204030204" pitchFamily="34" charset="0"/>
                <a:cs typeface="Calibri" panose="020F0502020204030204" pitchFamily="34" charset="0"/>
              </a:rPr>
              <a:t>1- </a:t>
            </a:r>
            <a:r>
              <a:rPr lang="en-GB" sz="1600" b="1" dirty="0">
                <a:solidFill>
                  <a:srgbClr val="000000"/>
                </a:solidFill>
                <a:latin typeface="Calibri" panose="020F0502020204030204" pitchFamily="34" charset="0"/>
                <a:cs typeface="Calibri" panose="020F0502020204030204" pitchFamily="34" charset="0"/>
              </a:rPr>
              <a:t>Nomination period: from 24th April to 1st May</a:t>
            </a:r>
          </a:p>
          <a:p>
            <a:r>
              <a:rPr lang="en-GB" sz="1600" dirty="0">
                <a:latin typeface="Calibri" panose="020F0502020204030204" pitchFamily="34" charset="0"/>
                <a:cs typeface="Calibri" panose="020F0502020204030204" pitchFamily="34" charset="0"/>
              </a:rPr>
              <a:t>Nomination and self-nomination are both permitted from and within PC members (NCSG councillors, NCSG Chair, representatives from NCUC and NPOC to PC), for one year term for PC chair position.</a:t>
            </a:r>
          </a:p>
          <a:p>
            <a:r>
              <a:rPr lang="en-GB" sz="1600" dirty="0">
                <a:latin typeface="Calibri" panose="020F0502020204030204" pitchFamily="34" charset="0"/>
                <a:cs typeface="Calibri" panose="020F0502020204030204" pitchFamily="34" charset="0"/>
              </a:rPr>
              <a:t>The nominee should accept the nomination and send a short SOI by the 1st May.</a:t>
            </a:r>
          </a:p>
          <a:p>
            <a:endParaRPr lang="en-GB" sz="1600" dirty="0">
              <a:solidFill>
                <a:srgbClr val="000000"/>
              </a:solidFill>
              <a:latin typeface="Calibri" panose="020F0502020204030204" pitchFamily="34" charset="0"/>
              <a:cs typeface="Calibri" panose="020F0502020204030204" pitchFamily="34" charset="0"/>
            </a:endParaRPr>
          </a:p>
          <a:p>
            <a:r>
              <a:rPr lang="en-GB" sz="1600" dirty="0">
                <a:solidFill>
                  <a:srgbClr val="000000"/>
                </a:solidFill>
                <a:latin typeface="Calibri" panose="020F0502020204030204" pitchFamily="34" charset="0"/>
                <a:cs typeface="Calibri" panose="020F0502020204030204" pitchFamily="34" charset="0"/>
              </a:rPr>
              <a:t>2- </a:t>
            </a:r>
            <a:r>
              <a:rPr lang="en-GB" sz="1600" b="1" dirty="0">
                <a:solidFill>
                  <a:srgbClr val="000000"/>
                </a:solidFill>
                <a:latin typeface="Calibri" panose="020F0502020204030204" pitchFamily="34" charset="0"/>
                <a:cs typeface="Calibri" panose="020F0502020204030204" pitchFamily="34" charset="0"/>
              </a:rPr>
              <a:t>Election : 1st May to 8th May</a:t>
            </a:r>
            <a:r>
              <a:rPr lang="en-GB" sz="1600" dirty="0">
                <a:solidFill>
                  <a:srgbClr val="000000"/>
                </a:solidFill>
                <a:latin typeface="Calibri" panose="020F0502020204030204" pitchFamily="34" charset="0"/>
                <a:cs typeface="Calibri" panose="020F0502020204030204" pitchFamily="34" charset="0"/>
              </a:rPr>
              <a:t> - </a:t>
            </a:r>
            <a:r>
              <a:rPr lang="en-GB" sz="1600" dirty="0">
                <a:latin typeface="Calibri" panose="020F0502020204030204" pitchFamily="34" charset="0"/>
                <a:cs typeface="Calibri" panose="020F0502020204030204" pitchFamily="34" charset="0"/>
              </a:rPr>
              <a:t>all PC members should vote. the GNSO support staff will act as the election officer. The options in the ballot should be the candidates who confirmed by the deadline and NOTA </a:t>
            </a:r>
          </a:p>
          <a:p>
            <a:endParaRPr lang="en-GB" sz="1600" dirty="0">
              <a:solidFill>
                <a:srgbClr val="000000"/>
              </a:solidFill>
              <a:latin typeface="Calibri" panose="020F0502020204030204" pitchFamily="34" charset="0"/>
              <a:cs typeface="Calibri" panose="020F0502020204030204" pitchFamily="34" charset="0"/>
            </a:endParaRPr>
          </a:p>
          <a:p>
            <a:r>
              <a:rPr lang="en-GB" sz="1600" dirty="0">
                <a:solidFill>
                  <a:srgbClr val="000000"/>
                </a:solidFill>
                <a:latin typeface="Calibri" panose="020F0502020204030204" pitchFamily="34" charset="0"/>
                <a:cs typeface="Calibri" panose="020F0502020204030204" pitchFamily="34" charset="0"/>
              </a:rPr>
              <a:t>3- </a:t>
            </a:r>
            <a:r>
              <a:rPr lang="en-GB" sz="1600" b="1" dirty="0">
                <a:solidFill>
                  <a:srgbClr val="000000"/>
                </a:solidFill>
                <a:latin typeface="Calibri" panose="020F0502020204030204" pitchFamily="34" charset="0"/>
                <a:cs typeface="Calibri" panose="020F0502020204030204" pitchFamily="34" charset="0"/>
              </a:rPr>
              <a:t>Result: should be available by </a:t>
            </a:r>
            <a:r>
              <a:rPr lang="en-GB" sz="1600" b="1" dirty="0">
                <a:latin typeface="Calibri" panose="020F0502020204030204" pitchFamily="34" charset="0"/>
                <a:cs typeface="Calibri" panose="020F0502020204030204" pitchFamily="34" charset="0"/>
              </a:rPr>
              <a:t>9th May</a:t>
            </a: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the candidate who get </a:t>
            </a:r>
            <a:r>
              <a:rPr lang="en-GB" sz="1600" dirty="0">
                <a:solidFill>
                  <a:srgbClr val="172B4D"/>
                </a:solidFill>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2/3 vote of the NCSG‑PC membership will be declared winner.</a:t>
            </a:r>
          </a:p>
          <a:p>
            <a:r>
              <a:rPr lang="en-GB" sz="1600" dirty="0">
                <a:latin typeface="Calibri" panose="020F0502020204030204" pitchFamily="34" charset="0"/>
                <a:cs typeface="Calibri" panose="020F0502020204030204" pitchFamily="34" charset="0"/>
              </a:rPr>
              <a:t>in case of nobody get the 2/3 vote a second round should be organized with the candidate who get most of votes against NOTA. if the candidate doesn't get 2/3 of votes, a new election process should be initiated asap.</a:t>
            </a:r>
          </a:p>
          <a:p>
            <a:endParaRPr lang="en-GB" sz="1600" dirty="0">
              <a:solidFill>
                <a:srgbClr val="000000"/>
              </a:solidFill>
              <a:latin typeface="Calibri" panose="020F0502020204030204" pitchFamily="34" charset="0"/>
              <a:cs typeface="Calibri" panose="020F0502020204030204" pitchFamily="34" charset="0"/>
            </a:endParaRPr>
          </a:p>
          <a:p>
            <a:r>
              <a:rPr lang="en-GB" sz="1600" dirty="0">
                <a:solidFill>
                  <a:srgbClr val="000000"/>
                </a:solidFill>
                <a:latin typeface="Calibri" panose="020F0502020204030204" pitchFamily="34" charset="0"/>
                <a:cs typeface="Calibri" panose="020F0502020204030204" pitchFamily="34" charset="0"/>
              </a:rPr>
              <a:t>4- </a:t>
            </a:r>
            <a:r>
              <a:rPr lang="en-GB" sz="1600" b="1" dirty="0">
                <a:solidFill>
                  <a:srgbClr val="000000"/>
                </a:solidFill>
                <a:latin typeface="Calibri" panose="020F0502020204030204" pitchFamily="34" charset="0"/>
                <a:cs typeface="Calibri" panose="020F0502020204030204" pitchFamily="34" charset="0"/>
              </a:rPr>
              <a:t>Vice-chairs appointments:</a:t>
            </a:r>
          </a:p>
          <a:p>
            <a:r>
              <a:rPr lang="en-GB" sz="1600" dirty="0">
                <a:latin typeface="Calibri" panose="020F0502020204030204" pitchFamily="34" charset="0"/>
                <a:cs typeface="Calibri" panose="020F0502020204030204" pitchFamily="34" charset="0"/>
              </a:rPr>
              <a:t>After PC chair confirmation, a call for interest should be made to have up to 2 vice-chairs. The appointment of the volunteers will be confirmed if there is no objection within PC.</a:t>
            </a:r>
          </a:p>
          <a:p>
            <a:endParaRPr lang="en-GB" sz="1600" dirty="0">
              <a:solidFill>
                <a:srgbClr val="000000"/>
              </a:solidFill>
              <a:latin typeface="Calibri" panose="020F0502020204030204" pitchFamily="34" charset="0"/>
              <a:cs typeface="Calibri" panose="020F0502020204030204" pitchFamily="34" charset="0"/>
            </a:endParaRPr>
          </a:p>
          <a:p>
            <a:r>
              <a:rPr lang="en-GB" sz="1600" dirty="0">
                <a:solidFill>
                  <a:srgbClr val="000000"/>
                </a:solidFill>
                <a:latin typeface="Calibri" panose="020F0502020204030204" pitchFamily="34" charset="0"/>
                <a:cs typeface="Calibri" panose="020F0502020204030204" pitchFamily="34" charset="0"/>
              </a:rPr>
              <a:t>5- the term of PC chair and vice-chairs is 1 year term. </a:t>
            </a:r>
            <a:endParaRPr lang="en-GB" sz="1600" b="0"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6501988"/>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03" id="{25F30A39-2A92-A44F-98FA-98CF214EB677}" vid="{888A986F-3FA9-E640-A814-3FB80A0A7F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13501</TotalTime>
  <Words>349</Words>
  <Application>Microsoft Macintosh PowerPoint</Application>
  <PresentationFormat>On-screen Show (4:3)</PresentationFormat>
  <Paragraphs>32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Helvetica Neue</vt:lpstr>
      <vt:lpstr>Wingdings</vt:lpstr>
      <vt:lpstr>ICANNPPT_Arial_4x3_June 2017_potx</vt:lpstr>
      <vt:lpstr>NCUC Executive Committee - Agenda </vt:lpstr>
      <vt:lpstr>Election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NCSG Open Meeting </dc:title>
  <dc:creator>Microsoft Office User</dc:creator>
  <cp:lastModifiedBy>Microsoft Office User</cp:lastModifiedBy>
  <cp:revision>16</cp:revision>
  <cp:lastPrinted>2018-03-02T16:33:35Z</cp:lastPrinted>
  <dcterms:created xsi:type="dcterms:W3CDTF">2020-03-09T15:29:43Z</dcterms:created>
  <dcterms:modified xsi:type="dcterms:W3CDTF">2020-05-01T11:47:59Z</dcterms:modified>
</cp:coreProperties>
</file>